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88" r:id="rId16"/>
    <p:sldId id="273" r:id="rId17"/>
    <p:sldId id="274" r:id="rId18"/>
    <p:sldId id="275" r:id="rId19"/>
    <p:sldId id="276" r:id="rId20"/>
    <p:sldId id="277" r:id="rId21"/>
    <p:sldId id="278" r:id="rId22"/>
    <p:sldId id="282" r:id="rId23"/>
    <p:sldId id="283" r:id="rId24"/>
    <p:sldId id="285" r:id="rId25"/>
    <p:sldId id="286"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os="2616">
          <p15:clr>
            <a:srgbClr val="A4A3A4"/>
          </p15:clr>
        </p15:guide>
        <p15:guide id="3">
          <p15:clr>
            <a:srgbClr val="A4A3A4"/>
          </p15:clr>
        </p15:guide>
        <p15:guide id="4" pos="888">
          <p15:clr>
            <a:srgbClr val="A4A3A4"/>
          </p15:clr>
        </p15:guide>
        <p15:guide id="5" pos="3264">
          <p15:clr>
            <a:srgbClr val="A4A3A4"/>
          </p15:clr>
        </p15:guide>
        <p15:guide id="6" pos="5760">
          <p15:clr>
            <a:srgbClr val="A4A3A4"/>
          </p15:clr>
        </p15:guide>
        <p15:guide id="7" orient="horz" pos="3180">
          <p15:clr>
            <a:srgbClr val="A4A3A4"/>
          </p15:clr>
        </p15:guide>
        <p15:guide id="8" orient="horz" pos="660">
          <p15:clr>
            <a:srgbClr val="A4A3A4"/>
          </p15:clr>
        </p15:guide>
        <p15:guide id="9" orient="horz" pos="3060">
          <p15:clr>
            <a:srgbClr val="A4A3A4"/>
          </p15:clr>
        </p15:guide>
      </p15:sldGuideLst>
    </p:ext>
    <p:ext uri="{2D200454-40CA-4A62-9FC3-DE9A4176ACB9}">
      <p15:notesGuideLst xmlns:p15="http://schemas.microsoft.com/office/powerpoint/2012/main">
        <p15:guide id="1" orient="horz" pos="1932">
          <p15:clr>
            <a:srgbClr val="A4A3A4"/>
          </p15:clr>
        </p15:guide>
        <p15:guide id="2" pos="2160">
          <p15:clr>
            <a:srgbClr val="A4A3A4"/>
          </p15:clr>
        </p15:guide>
        <p15:guide id="3" orient="horz" pos="27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1129" autoAdjust="0"/>
  </p:normalViewPr>
  <p:slideViewPr>
    <p:cSldViewPr snapToGrid="0">
      <p:cViewPr varScale="1">
        <p:scale>
          <a:sx n="73" d="100"/>
          <a:sy n="73" d="100"/>
        </p:scale>
        <p:origin x="760" y="184"/>
      </p:cViewPr>
      <p:guideLst>
        <p:guide orient="horz"/>
        <p:guide pos="2616"/>
        <p:guide/>
        <p:guide pos="888"/>
        <p:guide pos="3264"/>
        <p:guide pos="5760"/>
        <p:guide orient="horz" pos="3180"/>
        <p:guide orient="horz" pos="660"/>
        <p:guide orient="horz" pos="30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1932"/>
        <p:guide pos="2160"/>
        <p:guide orient="horz" pos="276"/>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8364" y="458788"/>
            <a:ext cx="4634345" cy="260681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99015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www.hcpss.org/2020-2021/"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Cover slide [insert school name]</a:t>
            </a:r>
            <a:endParaRPr/>
          </a:p>
        </p:txBody>
      </p:sp>
      <p:sp>
        <p:nvSpPr>
          <p:cNvPr id="93" name="Google Shape;9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a:spLocks noGrp="1" noRot="1" noChangeAspect="1"/>
          </p:cNvSpPr>
          <p:nvPr>
            <p:ph type="sldImg" idx="2"/>
          </p:nvPr>
        </p:nvSpPr>
        <p:spPr>
          <a:xfrm>
            <a:off x="1092200" y="438150"/>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0: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t>
            </a:r>
            <a:r>
              <a:rPr lang="en-US" b="1"/>
              <a:t>Family File </a:t>
            </a:r>
            <a:r>
              <a:rPr lang="en-US"/>
              <a:t>on HCPSS Connect provides important information about your student. All information is confidential.</a:t>
            </a:r>
            <a:endParaRPr/>
          </a:p>
          <a:p>
            <a:pPr marL="0" lvl="0" indent="0" algn="l" rtl="0">
              <a:spcBef>
                <a:spcPts val="0"/>
              </a:spcBef>
              <a:spcAft>
                <a:spcPts val="0"/>
              </a:spcAft>
              <a:buNone/>
            </a:pPr>
            <a:endParaRPr/>
          </a:p>
          <a:p>
            <a:pPr marL="0" lvl="0" indent="0" algn="l" rtl="0">
              <a:spcBef>
                <a:spcPts val="0"/>
              </a:spcBef>
              <a:spcAft>
                <a:spcPts val="0"/>
              </a:spcAft>
              <a:buNone/>
            </a:pPr>
            <a:r>
              <a:rPr lang="en-US"/>
              <a:t>It is important that parents update the Family File </a:t>
            </a:r>
            <a:r>
              <a:rPr lang="en-US" u="sng"/>
              <a:t>each year</a:t>
            </a:r>
            <a:r>
              <a:rPr lang="en-US"/>
              <a:t> with current data about your student including:</a:t>
            </a:r>
            <a:endParaRPr/>
          </a:p>
          <a:p>
            <a:pPr marL="171450" lvl="0" indent="-171450" algn="l" rtl="0">
              <a:spcBef>
                <a:spcPts val="0"/>
              </a:spcBef>
              <a:spcAft>
                <a:spcPts val="0"/>
              </a:spcAft>
              <a:buClr>
                <a:schemeClr val="dk1"/>
              </a:buClr>
              <a:buSzPts val="1400"/>
              <a:buFont typeface="Arial"/>
              <a:buChar char="•"/>
            </a:pPr>
            <a:r>
              <a:rPr lang="en-US"/>
              <a:t>Parent emails and phone numbers</a:t>
            </a:r>
            <a:endParaRPr/>
          </a:p>
          <a:p>
            <a:pPr marL="171450" lvl="0" indent="-171450" algn="l" rtl="0">
              <a:spcBef>
                <a:spcPts val="0"/>
              </a:spcBef>
              <a:spcAft>
                <a:spcPts val="0"/>
              </a:spcAft>
              <a:buClr>
                <a:schemeClr val="dk1"/>
              </a:buClr>
              <a:buSzPts val="1400"/>
              <a:buFont typeface="Arial"/>
              <a:buChar char="•"/>
            </a:pPr>
            <a:r>
              <a:rPr lang="en-US"/>
              <a:t>Student medical contact data</a:t>
            </a:r>
            <a:endParaRPr/>
          </a:p>
          <a:p>
            <a:pPr marL="171450" lvl="0" indent="-171450" algn="l" rtl="0">
              <a:spcBef>
                <a:spcPts val="0"/>
              </a:spcBef>
              <a:spcAft>
                <a:spcPts val="0"/>
              </a:spcAft>
              <a:buClr>
                <a:schemeClr val="dk1"/>
              </a:buClr>
              <a:buSzPts val="1400"/>
              <a:buFont typeface="Arial"/>
              <a:buChar char="•"/>
            </a:pPr>
            <a:r>
              <a:rPr lang="en-US"/>
              <a:t>After-school transportation options</a:t>
            </a:r>
            <a:endParaRPr/>
          </a:p>
          <a:p>
            <a:pPr marL="171450" lvl="0" indent="-171450" algn="l" rtl="0">
              <a:spcBef>
                <a:spcPts val="0"/>
              </a:spcBef>
              <a:spcAft>
                <a:spcPts val="0"/>
              </a:spcAft>
              <a:buClr>
                <a:schemeClr val="dk1"/>
              </a:buClr>
              <a:buSzPts val="1400"/>
              <a:buFont typeface="Arial"/>
              <a:buChar char="•"/>
            </a:pPr>
            <a:r>
              <a:rPr lang="en-US"/>
              <a:t>Data privacy options</a:t>
            </a:r>
            <a:endParaRPr/>
          </a:p>
          <a:p>
            <a:pPr marL="171450" lvl="0" indent="-171450" algn="l" rtl="0">
              <a:spcBef>
                <a:spcPts val="0"/>
              </a:spcBef>
              <a:spcAft>
                <a:spcPts val="0"/>
              </a:spcAft>
              <a:buSzPts val="1400"/>
              <a:buChar char="•"/>
            </a:pPr>
            <a:r>
              <a:rPr lang="en-US"/>
              <a:t>Links to the application for the Free and Reduced Meals program</a:t>
            </a:r>
            <a:endParaRPr/>
          </a:p>
          <a:p>
            <a:pPr marL="0" lvl="0" indent="0" algn="l" rtl="0">
              <a:spcBef>
                <a:spcPts val="0"/>
              </a:spcBef>
              <a:spcAft>
                <a:spcPts val="0"/>
              </a:spcAft>
              <a:buNone/>
            </a:pPr>
            <a:endParaRPr/>
          </a:p>
          <a:p>
            <a:pPr marL="0" lvl="0" indent="0" algn="l" rtl="0">
              <a:spcBef>
                <a:spcPts val="0"/>
              </a:spcBef>
              <a:spcAft>
                <a:spcPts val="0"/>
              </a:spcAft>
              <a:buNone/>
            </a:pPr>
            <a:r>
              <a:rPr lang="en-US"/>
              <a:t>Log into HCPSS Connect and click the </a:t>
            </a:r>
            <a:r>
              <a:rPr lang="en-US" b="1"/>
              <a:t>My Account</a:t>
            </a:r>
            <a:r>
              <a:rPr lang="en-US"/>
              <a:t> tab.  Save your changes by clicking the </a:t>
            </a:r>
            <a:r>
              <a:rPr lang="en-US" b="1"/>
              <a:t>Update Account</a:t>
            </a:r>
            <a:r>
              <a:rPr lang="en-US"/>
              <a:t> button.</a:t>
            </a:r>
            <a:endParaRPr/>
          </a:p>
          <a:p>
            <a:pPr marL="0" lvl="0" indent="0" algn="l" rtl="0">
              <a:spcBef>
                <a:spcPts val="0"/>
              </a:spcBef>
              <a:spcAft>
                <a:spcPts val="0"/>
              </a:spcAft>
              <a:buNone/>
            </a:pPr>
            <a:endParaRPr/>
          </a:p>
          <a:p>
            <a:pPr marL="0" lvl="0" indent="0" algn="l" rtl="0">
              <a:spcBef>
                <a:spcPts val="0"/>
              </a:spcBef>
              <a:spcAft>
                <a:spcPts val="0"/>
              </a:spcAft>
              <a:buNone/>
            </a:pPr>
            <a:r>
              <a:rPr lang="en-US"/>
              <a:t>Parents can make changes in the Family File at </a:t>
            </a:r>
            <a:r>
              <a:rPr lang="en-US" b="1"/>
              <a:t>any time during the year.</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Parents without online access can provide this information through a paper “Emergency Procedure and Confidential Student Information” form. Contact the school office for a copy of this form.</a:t>
            </a:r>
            <a:endParaRPr/>
          </a:p>
          <a:p>
            <a:pPr marL="0" lvl="0" indent="0" algn="l" rtl="0">
              <a:lnSpc>
                <a:spcPct val="150000"/>
              </a:lnSpc>
              <a:spcBef>
                <a:spcPts val="0"/>
              </a:spcBef>
              <a:spcAft>
                <a:spcPts val="0"/>
              </a:spcAft>
              <a:buClr>
                <a:schemeClr val="dk1"/>
              </a:buClr>
              <a:buSzPts val="1400"/>
              <a:buFont typeface="Calibri"/>
              <a:buNone/>
            </a:pPr>
            <a:endParaRPr/>
          </a:p>
          <a:p>
            <a:pPr marL="0" lvl="0" indent="0" algn="l" rtl="0">
              <a:spcBef>
                <a:spcPts val="0"/>
              </a:spcBef>
              <a:spcAft>
                <a:spcPts val="0"/>
              </a:spcAft>
              <a:buNone/>
            </a:pPr>
            <a:r>
              <a:rPr lang="en-US" b="1"/>
              <a:t>Athletic participation forms </a:t>
            </a:r>
            <a:r>
              <a:rPr lang="en-US"/>
              <a:t>can be completed online in Synergy.</a:t>
            </a:r>
            <a:endParaRPr/>
          </a:p>
          <a:p>
            <a:pPr marL="0" lvl="0" indent="0" algn="l" rtl="0">
              <a:spcBef>
                <a:spcPts val="0"/>
              </a:spcBef>
              <a:spcAft>
                <a:spcPts val="0"/>
              </a:spcAft>
              <a:buNone/>
            </a:pPr>
            <a:endParaRPr/>
          </a:p>
        </p:txBody>
      </p:sp>
      <p:sp>
        <p:nvSpPr>
          <p:cNvPr id="204" name="Google Shape;20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1092200" y="438150"/>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400"/>
              <a:buFont typeface="Calibri"/>
              <a:buNone/>
            </a:pPr>
            <a:r>
              <a:rPr lang="en-US"/>
              <a:t>Parents will continue to use the same login credentials as in prior years.</a:t>
            </a:r>
            <a:endParaRPr/>
          </a:p>
          <a:p>
            <a:pPr marL="0" lvl="0" indent="0" algn="l" rtl="0">
              <a:lnSpc>
                <a:spcPct val="150000"/>
              </a:lnSpc>
              <a:spcBef>
                <a:spcPts val="0"/>
              </a:spcBef>
              <a:spcAft>
                <a:spcPts val="0"/>
              </a:spcAft>
              <a:buClr>
                <a:schemeClr val="dk1"/>
              </a:buClr>
              <a:buSzPts val="1400"/>
              <a:buFont typeface="Calibri"/>
              <a:buNone/>
            </a:pPr>
            <a:r>
              <a:rPr lang="en-US"/>
              <a:t>Parents of students new to HCPSS will receive their login information via US Mail.</a:t>
            </a:r>
            <a:endParaRPr/>
          </a:p>
          <a:p>
            <a:pPr marL="171450" lvl="0" indent="-171450" algn="l" rtl="0">
              <a:lnSpc>
                <a:spcPct val="150000"/>
              </a:lnSpc>
              <a:spcBef>
                <a:spcPts val="0"/>
              </a:spcBef>
              <a:spcAft>
                <a:spcPts val="0"/>
              </a:spcAft>
              <a:buClr>
                <a:schemeClr val="dk1"/>
              </a:buClr>
              <a:buSzPts val="1400"/>
              <a:buFont typeface="Arial"/>
              <a:buChar char="•"/>
            </a:pPr>
            <a:r>
              <a:rPr lang="en-US"/>
              <a:t>For help with your login or password: call the School Office</a:t>
            </a:r>
            <a:endParaRPr/>
          </a:p>
          <a:p>
            <a:pPr marL="171450" lvl="0" indent="-171450" algn="l" rtl="0">
              <a:lnSpc>
                <a:spcPct val="150000"/>
              </a:lnSpc>
              <a:spcBef>
                <a:spcPts val="0"/>
              </a:spcBef>
              <a:spcAft>
                <a:spcPts val="0"/>
              </a:spcAft>
              <a:buClr>
                <a:schemeClr val="dk1"/>
              </a:buClr>
              <a:buSzPts val="1400"/>
              <a:buFont typeface="Arial"/>
              <a:buChar char="•"/>
            </a:pPr>
            <a:r>
              <a:rPr lang="en-US"/>
              <a:t>For help in using Canvas, Synergy, or the Family File, see the many guides and resources on the HCPSS Connect homepage (www.hcpss.org/connect), or contact the school office.</a:t>
            </a:r>
            <a:endParaRPr/>
          </a:p>
          <a:p>
            <a:pPr marL="0" lvl="0" indent="0" algn="l" rtl="0">
              <a:lnSpc>
                <a:spcPct val="150000"/>
              </a:lnSpc>
              <a:spcBef>
                <a:spcPts val="0"/>
              </a:spcBef>
              <a:spcAft>
                <a:spcPts val="0"/>
              </a:spcAft>
              <a:buClr>
                <a:schemeClr val="dk1"/>
              </a:buClr>
              <a:buSzPts val="1400"/>
              <a:buFont typeface="Calibri"/>
              <a:buNone/>
            </a:pPr>
            <a:endParaRPr/>
          </a:p>
          <a:p>
            <a:pPr marL="0" lvl="0" indent="0" algn="l" rtl="0">
              <a:lnSpc>
                <a:spcPct val="150000"/>
              </a:lnSpc>
              <a:spcBef>
                <a:spcPts val="0"/>
              </a:spcBef>
              <a:spcAft>
                <a:spcPts val="0"/>
              </a:spcAft>
              <a:buClr>
                <a:schemeClr val="dk1"/>
              </a:buClr>
              <a:buSzPts val="1400"/>
              <a:buFont typeface="Calibri"/>
              <a:buNone/>
            </a:pPr>
            <a:endParaRPr/>
          </a:p>
          <a:p>
            <a:pPr marL="0" lvl="0" indent="0" algn="l" rtl="0">
              <a:lnSpc>
                <a:spcPct val="150000"/>
              </a:lnSpc>
              <a:spcBef>
                <a:spcPts val="0"/>
              </a:spcBef>
              <a:spcAft>
                <a:spcPts val="0"/>
              </a:spcAft>
              <a:buNone/>
            </a:pPr>
            <a:endParaRPr/>
          </a:p>
          <a:p>
            <a:pPr marL="0" lvl="0" indent="0" algn="l" rtl="0">
              <a:spcBef>
                <a:spcPts val="0"/>
              </a:spcBef>
              <a:spcAft>
                <a:spcPts val="0"/>
              </a:spcAft>
              <a:buNone/>
            </a:pPr>
            <a:endParaRPr/>
          </a:p>
        </p:txBody>
      </p:sp>
      <p:sp>
        <p:nvSpPr>
          <p:cNvPr id="216" name="Google Shape;2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1522413" y="327025"/>
            <a:ext cx="3813175" cy="214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374073" y="2729345"/>
            <a:ext cx="6276109" cy="595586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00"/>
              <a:buFont typeface="Calibri"/>
              <a:buNone/>
            </a:pPr>
            <a:r>
              <a:rPr lang="en-US" sz="1300" b="1" i="0" u="none" strike="noStrike">
                <a:solidFill>
                  <a:schemeClr val="dk1"/>
                </a:solidFill>
              </a:rPr>
              <a:t>Canvas </a:t>
            </a:r>
            <a:r>
              <a:rPr lang="en-US" sz="1300" b="0" i="0" u="none" strike="noStrike">
                <a:solidFill>
                  <a:schemeClr val="dk1"/>
                </a:solidFill>
              </a:rPr>
              <a:t>is HCPSS’ Learning Management System. In elementary school, </a:t>
            </a:r>
            <a:r>
              <a:rPr lang="en-US" sz="1300" b="1" i="0" u="none" strike="noStrike">
                <a:solidFill>
                  <a:schemeClr val="dk1"/>
                </a:solidFill>
              </a:rPr>
              <a:t>teachers</a:t>
            </a:r>
            <a:r>
              <a:rPr lang="en-US" sz="1300" b="0" i="0" u="none" strike="noStrike">
                <a:solidFill>
                  <a:schemeClr val="dk1"/>
                </a:solidFill>
              </a:rPr>
              <a:t> primarily use Canvas to share general course information and resources, send out announcements, and share calendar events. Your child’s classroom teacher may publish their individual ELA or Math courses, or they may work as a grade-level team and share information from the grade-level page. In upper-elementary grades, your child’s teacher may use more of Canvas’s other tools, such as online discussion boards, quizzes, and digital assignment submissions. </a:t>
            </a:r>
            <a:endParaRPr sz="1300" b="0" i="0" u="none" strike="noStrike">
              <a:solidFill>
                <a:schemeClr val="dk1"/>
              </a:solidFill>
            </a:endParaRPr>
          </a:p>
          <a:p>
            <a:pPr marL="0" lvl="0" indent="0" algn="l" rtl="0">
              <a:spcBef>
                <a:spcPts val="0"/>
              </a:spcBef>
              <a:spcAft>
                <a:spcPts val="0"/>
              </a:spcAft>
              <a:buClr>
                <a:schemeClr val="dk1"/>
              </a:buClr>
              <a:buSzPts val="1300"/>
              <a:buFont typeface="Calibri"/>
              <a:buNone/>
            </a:pPr>
            <a:endParaRPr sz="1300" b="1" i="0" u="none" strike="noStrike">
              <a:solidFill>
                <a:schemeClr val="dk1"/>
              </a:solidFill>
            </a:endParaRPr>
          </a:p>
          <a:p>
            <a:pPr marL="0" lvl="0" indent="0" algn="l" rtl="0">
              <a:spcBef>
                <a:spcPts val="0"/>
              </a:spcBef>
              <a:spcAft>
                <a:spcPts val="0"/>
              </a:spcAft>
              <a:buClr>
                <a:schemeClr val="dk1"/>
              </a:buClr>
              <a:buSzPts val="1300"/>
              <a:buFont typeface="Calibri"/>
              <a:buNone/>
            </a:pPr>
            <a:r>
              <a:rPr lang="en-US" sz="1300" b="1" i="0" u="none" strike="noStrike">
                <a:solidFill>
                  <a:schemeClr val="dk1"/>
                </a:solidFill>
              </a:rPr>
              <a:t>CANVAS EXPECTATIONS for teachers:</a:t>
            </a:r>
            <a:endParaRPr sz="1300" b="0"/>
          </a:p>
          <a:p>
            <a:pPr marL="0" lvl="0" indent="0" algn="l" rtl="0">
              <a:spcBef>
                <a:spcPts val="0"/>
              </a:spcBef>
              <a:spcAft>
                <a:spcPts val="0"/>
              </a:spcAft>
              <a:buClr>
                <a:schemeClr val="dk1"/>
              </a:buClr>
              <a:buSzPts val="1300"/>
              <a:buFont typeface="Calibri"/>
              <a:buNone/>
            </a:pPr>
            <a:r>
              <a:rPr lang="en-US" sz="1300" b="0"/>
              <a:t>Each Canvas course will have the following:</a:t>
            </a:r>
            <a:endParaRPr sz="1300" b="0"/>
          </a:p>
          <a:p>
            <a:pPr marL="171450" lvl="0" indent="-171450" algn="l" rtl="0">
              <a:spcBef>
                <a:spcPts val="0"/>
              </a:spcBef>
              <a:spcAft>
                <a:spcPts val="0"/>
              </a:spcAft>
              <a:buClr>
                <a:schemeClr val="dk1"/>
              </a:buClr>
              <a:buSzPts val="1400"/>
              <a:buFont typeface="Arial"/>
              <a:buChar char="•"/>
            </a:pPr>
            <a:r>
              <a:rPr lang="en-US" sz="1300" b="1" i="0" u="none" strike="noStrike">
                <a:solidFill>
                  <a:schemeClr val="dk1"/>
                </a:solidFill>
              </a:rPr>
              <a:t>Course homepage </a:t>
            </a:r>
            <a:endParaRPr sz="1300"/>
          </a:p>
          <a:p>
            <a:pPr marL="628650" marR="0" lvl="1" indent="-171450" algn="l" rtl="0">
              <a:lnSpc>
                <a:spcPct val="100000"/>
              </a:lnSpc>
              <a:spcBef>
                <a:spcPts val="0"/>
              </a:spcBef>
              <a:spcAft>
                <a:spcPts val="0"/>
              </a:spcAft>
              <a:buClr>
                <a:schemeClr val="dk1"/>
              </a:buClr>
              <a:buSzPts val="1400"/>
              <a:buFont typeface="Arial"/>
              <a:buChar char="•"/>
            </a:pPr>
            <a:r>
              <a:rPr lang="en-US" sz="1300" b="1" i="0" u="none" strike="noStrike">
                <a:solidFill>
                  <a:schemeClr val="dk1"/>
                </a:solidFill>
              </a:rPr>
              <a:t>Overview - </a:t>
            </a:r>
            <a:r>
              <a:rPr lang="en-US" sz="1300" b="0" i="0" u="none" strike="noStrike">
                <a:solidFill>
                  <a:schemeClr val="dk1"/>
                </a:solidFill>
              </a:rPr>
              <a:t>Information about the course and teacher or about the grade-level team</a:t>
            </a:r>
            <a:endParaRPr sz="1300" b="0"/>
          </a:p>
          <a:p>
            <a:pPr marL="628650" lvl="1" indent="-171450" algn="l" rtl="0">
              <a:spcBef>
                <a:spcPts val="0"/>
              </a:spcBef>
              <a:spcAft>
                <a:spcPts val="0"/>
              </a:spcAft>
              <a:buClr>
                <a:schemeClr val="dk1"/>
              </a:buClr>
              <a:buSzPts val="1400"/>
              <a:buFont typeface="Arial"/>
              <a:buChar char="•"/>
            </a:pPr>
            <a:r>
              <a:rPr lang="en-US" sz="1300" b="1" i="0" u="none" strike="noStrike">
                <a:solidFill>
                  <a:schemeClr val="dk1"/>
                </a:solidFill>
              </a:rPr>
              <a:t>Student privacy information </a:t>
            </a:r>
            <a:r>
              <a:rPr lang="en-US" sz="1300" b="0" i="0" u="none" strike="noStrike">
                <a:solidFill>
                  <a:schemeClr val="dk1"/>
                </a:solidFill>
              </a:rPr>
              <a:t>- Information on homepage or grade level page regarding teachers’ use of recording devices and digital tools for school-related activities</a:t>
            </a:r>
            <a:endParaRPr sz="1300"/>
          </a:p>
          <a:p>
            <a:pPr marL="628650" lvl="1" indent="-171450" algn="l" rtl="0">
              <a:spcBef>
                <a:spcPts val="0"/>
              </a:spcBef>
              <a:spcAft>
                <a:spcPts val="0"/>
              </a:spcAft>
              <a:buClr>
                <a:schemeClr val="dk1"/>
              </a:buClr>
              <a:buSzPts val="1400"/>
              <a:buFont typeface="Arial"/>
              <a:buChar char="•"/>
            </a:pPr>
            <a:r>
              <a:rPr lang="en-US" sz="1300" b="1" i="0" u="none" strike="noStrike">
                <a:solidFill>
                  <a:schemeClr val="dk1"/>
                </a:solidFill>
              </a:rPr>
              <a:t>Resources </a:t>
            </a:r>
            <a:r>
              <a:rPr lang="en-US" sz="1300" b="0" i="0" u="none" strike="noStrike">
                <a:solidFill>
                  <a:schemeClr val="dk1"/>
                </a:solidFill>
              </a:rPr>
              <a:t>- Links to instructional tools or resources for families</a:t>
            </a:r>
            <a:endParaRPr sz="1300"/>
          </a:p>
          <a:p>
            <a:pPr marL="171450" lvl="0" indent="-171450" algn="l" rtl="0">
              <a:spcBef>
                <a:spcPts val="0"/>
              </a:spcBef>
              <a:spcAft>
                <a:spcPts val="0"/>
              </a:spcAft>
              <a:buClr>
                <a:schemeClr val="dk1"/>
              </a:buClr>
              <a:buSzPts val="1400"/>
              <a:buFont typeface="Arial"/>
              <a:buChar char="•"/>
            </a:pPr>
            <a:r>
              <a:rPr lang="en-US" sz="1300" b="1" i="0" u="none" strike="noStrike">
                <a:solidFill>
                  <a:schemeClr val="dk1"/>
                </a:solidFill>
              </a:rPr>
              <a:t>Calendar dates </a:t>
            </a:r>
            <a:r>
              <a:rPr lang="en-US" sz="1300" b="0" i="0" u="none" strike="noStrike">
                <a:solidFill>
                  <a:schemeClr val="dk1"/>
                </a:solidFill>
              </a:rPr>
              <a:t>- Share class/grade specific dates and events with families and students using the Canvas calendar</a:t>
            </a:r>
            <a:endParaRPr sz="1300"/>
          </a:p>
          <a:p>
            <a:pPr marL="171450" lvl="0" indent="-171450" algn="l" rtl="0">
              <a:spcBef>
                <a:spcPts val="0"/>
              </a:spcBef>
              <a:spcAft>
                <a:spcPts val="0"/>
              </a:spcAft>
              <a:buClr>
                <a:schemeClr val="dk1"/>
              </a:buClr>
              <a:buSzPts val="1400"/>
              <a:buFont typeface="Arial"/>
              <a:buChar char="•"/>
            </a:pPr>
            <a:r>
              <a:rPr lang="en-US" sz="1300" b="1" i="0" u="none" strike="noStrike">
                <a:solidFill>
                  <a:schemeClr val="dk1"/>
                </a:solidFill>
              </a:rPr>
              <a:t>Announcements</a:t>
            </a:r>
            <a:r>
              <a:rPr lang="en-US" sz="1300" b="0" i="0" u="none" strike="noStrike">
                <a:solidFill>
                  <a:schemeClr val="dk1"/>
                </a:solidFill>
              </a:rPr>
              <a:t> – Teachers will communicate timely information with students and families using announcements either through the teacher course or grade level course. By default, announcements will be sent to parent’s primary email in Family File</a:t>
            </a:r>
            <a:endParaRPr sz="1300"/>
          </a:p>
          <a:p>
            <a:pPr marL="0" lvl="0" indent="0" algn="l" rtl="0">
              <a:spcBef>
                <a:spcPts val="0"/>
              </a:spcBef>
              <a:spcAft>
                <a:spcPts val="0"/>
              </a:spcAft>
              <a:buClr>
                <a:schemeClr val="dk1"/>
              </a:buClr>
              <a:buSzPts val="1300"/>
              <a:buFont typeface="Calibri"/>
              <a:buNone/>
            </a:pPr>
            <a:endParaRPr sz="1300" b="0" i="0" u="none" strike="noStrike">
              <a:solidFill>
                <a:schemeClr val="dk1"/>
              </a:solidFill>
            </a:endParaRPr>
          </a:p>
          <a:p>
            <a:pPr marL="0" lvl="0" indent="0" algn="l" rtl="0">
              <a:spcBef>
                <a:spcPts val="0"/>
              </a:spcBef>
              <a:spcAft>
                <a:spcPts val="0"/>
              </a:spcAft>
              <a:buClr>
                <a:schemeClr val="dk1"/>
              </a:buClr>
              <a:buSzPts val="1400"/>
              <a:buFont typeface="Arial"/>
              <a:buNone/>
            </a:pPr>
            <a:r>
              <a:rPr lang="en-US" sz="1300" b="0" i="0" u="none" strike="noStrike">
                <a:solidFill>
                  <a:schemeClr val="dk1"/>
                </a:solidFill>
              </a:rPr>
              <a:t>In addition, teachers will help students develop their Canvas and online learning skills with grade-appropriate activities.  </a:t>
            </a:r>
            <a:endParaRPr sz="1300" b="0" i="0" u="none" strike="noStrike">
              <a:solidFill>
                <a:schemeClr val="dk1"/>
              </a:solidFill>
            </a:endParaRPr>
          </a:p>
          <a:p>
            <a:pPr marL="0" lvl="0" indent="0" algn="l" rtl="0">
              <a:spcBef>
                <a:spcPts val="0"/>
              </a:spcBef>
              <a:spcAft>
                <a:spcPts val="0"/>
              </a:spcAft>
              <a:buClr>
                <a:schemeClr val="dk1"/>
              </a:buClr>
              <a:buSzPts val="1400"/>
              <a:buFont typeface="Arial"/>
              <a:buNone/>
            </a:pPr>
            <a:endParaRPr sz="1300" b="0" i="0" u="none" strike="noStrike">
              <a:solidFill>
                <a:schemeClr val="dk1"/>
              </a:solidFill>
            </a:endParaRPr>
          </a:p>
          <a:p>
            <a:pPr marL="0" lvl="0" indent="0" algn="l" rtl="0">
              <a:spcBef>
                <a:spcPts val="0"/>
              </a:spcBef>
              <a:spcAft>
                <a:spcPts val="0"/>
              </a:spcAft>
              <a:buClr>
                <a:schemeClr val="dk1"/>
              </a:buClr>
              <a:buSzPts val="1400"/>
              <a:buFont typeface="Arial"/>
              <a:buNone/>
            </a:pPr>
            <a:r>
              <a:rPr lang="en-US" sz="1300" b="0" i="0" u="none" strike="noStrike">
                <a:solidFill>
                  <a:schemeClr val="dk1"/>
                </a:solidFill>
              </a:rPr>
              <a:t>Parents can learn more about how to use Canvas by going to the Canvas Orientation course (link at the top of the Canvas homepage). There, they can learn how to navigate Canvas and change their notification preferences.</a:t>
            </a:r>
            <a:endParaRPr sz="1300" b="0"/>
          </a:p>
          <a:p>
            <a:pPr marL="0" lvl="0" indent="0" algn="l" rtl="0">
              <a:spcBef>
                <a:spcPts val="0"/>
              </a:spcBef>
              <a:spcAft>
                <a:spcPts val="0"/>
              </a:spcAft>
              <a:buClr>
                <a:schemeClr val="dk1"/>
              </a:buClr>
              <a:buSzPts val="1400"/>
              <a:buFont typeface="Arial"/>
              <a:buNone/>
            </a:pPr>
            <a:r>
              <a:rPr lang="en-US" sz="1300" b="0"/>
              <a:t/>
            </a:r>
            <a:br>
              <a:rPr lang="en-US" sz="1300" b="0"/>
            </a:br>
            <a:r>
              <a:rPr lang="en-US" sz="1300" b="0"/>
              <a:t/>
            </a:r>
            <a:br>
              <a:rPr lang="en-US" sz="1300" b="0"/>
            </a:br>
            <a:endParaRPr sz="1300"/>
          </a:p>
        </p:txBody>
      </p:sp>
      <p:sp>
        <p:nvSpPr>
          <p:cNvPr id="227" name="Google Shape;22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a:spLocks noGrp="1" noRot="1" noChangeAspect="1"/>
          </p:cNvSpPr>
          <p:nvPr>
            <p:ph type="sldImg" idx="2"/>
          </p:nvPr>
        </p:nvSpPr>
        <p:spPr>
          <a:xfrm>
            <a:off x="1319213" y="498475"/>
            <a:ext cx="4219575" cy="2373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0:notes"/>
          <p:cNvSpPr txBox="1">
            <a:spLocks noGrp="1"/>
          </p:cNvSpPr>
          <p:nvPr>
            <p:ph type="body" idx="1"/>
          </p:nvPr>
        </p:nvSpPr>
        <p:spPr>
          <a:xfrm>
            <a:off x="436417" y="2978727"/>
            <a:ext cx="6089073" cy="5957455"/>
          </a:xfrm>
          <a:prstGeom prst="rect">
            <a:avLst/>
          </a:prstGeom>
          <a:noFill/>
          <a:ln>
            <a:noFill/>
          </a:ln>
        </p:spPr>
        <p:txBody>
          <a:bodyPr spcFirstLastPara="1" wrap="square" lIns="91425" tIns="45700" rIns="91425" bIns="45700" anchor="t" anchorCtr="0">
            <a:noAutofit/>
          </a:bodyPr>
          <a:lstStyle/>
          <a:p>
            <a:pPr marL="0" lvl="0" indent="0" algn="l" rtl="0">
              <a:lnSpc>
                <a:spcPct val="124285"/>
              </a:lnSpc>
              <a:spcBef>
                <a:spcPts val="0"/>
              </a:spcBef>
              <a:spcAft>
                <a:spcPts val="0"/>
              </a:spcAft>
              <a:buNone/>
            </a:pPr>
            <a:r>
              <a:rPr lang="en-US"/>
              <a:t>HCPSS offers online school menus through a website and mobile app by Nutrislice. </a:t>
            </a:r>
            <a:endParaRPr/>
          </a:p>
          <a:p>
            <a:pPr marL="0" lvl="0" indent="0" algn="l" rtl="0">
              <a:lnSpc>
                <a:spcPct val="124285"/>
              </a:lnSpc>
              <a:spcBef>
                <a:spcPts val="0"/>
              </a:spcBef>
              <a:spcAft>
                <a:spcPts val="0"/>
              </a:spcAft>
              <a:buNone/>
            </a:pPr>
            <a:endParaRPr/>
          </a:p>
          <a:p>
            <a:pPr marL="0" lvl="0" indent="0" algn="l" rtl="0">
              <a:lnSpc>
                <a:spcPct val="124285"/>
              </a:lnSpc>
              <a:spcBef>
                <a:spcPts val="0"/>
              </a:spcBef>
              <a:spcAft>
                <a:spcPts val="0"/>
              </a:spcAft>
              <a:buNone/>
            </a:pPr>
            <a:r>
              <a:rPr lang="en-US"/>
              <a:t>The interactive menus provide access to up-to-the-minute content anytime, anywhere.</a:t>
            </a:r>
            <a:endParaRPr/>
          </a:p>
          <a:p>
            <a:pPr marL="0" lvl="0" indent="0" algn="l" rtl="0">
              <a:lnSpc>
                <a:spcPct val="124285"/>
              </a:lnSpc>
              <a:spcBef>
                <a:spcPts val="0"/>
              </a:spcBef>
              <a:spcAft>
                <a:spcPts val="0"/>
              </a:spcAft>
              <a:buNone/>
            </a:pPr>
            <a:endParaRPr/>
          </a:p>
          <a:p>
            <a:pPr marL="0" lvl="0" indent="0" algn="l" rtl="0">
              <a:lnSpc>
                <a:spcPct val="124285"/>
              </a:lnSpc>
              <a:spcBef>
                <a:spcPts val="0"/>
              </a:spcBef>
              <a:spcAft>
                <a:spcPts val="0"/>
              </a:spcAft>
              <a:buNone/>
            </a:pPr>
            <a:r>
              <a:rPr lang="en-US"/>
              <a:t>The innovative school menu site features nutrition and allergen information for all Howard County school meal items, both breakfast and lunch, and includes:</a:t>
            </a:r>
            <a:endParaRPr/>
          </a:p>
          <a:p>
            <a:pPr marL="171450" lvl="0" indent="-171450" algn="l" rtl="0">
              <a:lnSpc>
                <a:spcPct val="124285"/>
              </a:lnSpc>
              <a:spcBef>
                <a:spcPts val="0"/>
              </a:spcBef>
              <a:spcAft>
                <a:spcPts val="0"/>
              </a:spcAft>
              <a:buClr>
                <a:schemeClr val="dk1"/>
              </a:buClr>
              <a:buSzPts val="1400"/>
              <a:buFont typeface="Arial"/>
              <a:buChar char="•"/>
            </a:pPr>
            <a:r>
              <a:rPr lang="en-US"/>
              <a:t>Carb counts</a:t>
            </a:r>
            <a:endParaRPr/>
          </a:p>
          <a:p>
            <a:pPr marL="171450" lvl="0" indent="-171450" algn="l" rtl="0">
              <a:lnSpc>
                <a:spcPct val="124285"/>
              </a:lnSpc>
              <a:spcBef>
                <a:spcPts val="0"/>
              </a:spcBef>
              <a:spcAft>
                <a:spcPts val="0"/>
              </a:spcAft>
              <a:buClr>
                <a:schemeClr val="dk1"/>
              </a:buClr>
              <a:buSzPts val="1400"/>
              <a:buFont typeface="Arial"/>
              <a:buChar char="•"/>
            </a:pPr>
            <a:r>
              <a:rPr lang="en-US"/>
              <a:t>Allergen filters</a:t>
            </a:r>
            <a:endParaRPr/>
          </a:p>
          <a:p>
            <a:pPr marL="171450" lvl="0" indent="-171450" algn="l" rtl="0">
              <a:lnSpc>
                <a:spcPct val="124285"/>
              </a:lnSpc>
              <a:spcBef>
                <a:spcPts val="0"/>
              </a:spcBef>
              <a:spcAft>
                <a:spcPts val="0"/>
              </a:spcAft>
              <a:buClr>
                <a:schemeClr val="dk1"/>
              </a:buClr>
              <a:buSzPts val="1400"/>
              <a:buFont typeface="Arial"/>
              <a:buChar char="•"/>
            </a:pPr>
            <a:r>
              <a:rPr lang="en-US"/>
              <a:t>Food descriptions and photos</a:t>
            </a:r>
            <a:endParaRPr/>
          </a:p>
          <a:p>
            <a:pPr marL="171450" lvl="0" indent="-171450" algn="l" rtl="0">
              <a:lnSpc>
                <a:spcPct val="124285"/>
              </a:lnSpc>
              <a:spcBef>
                <a:spcPts val="0"/>
              </a:spcBef>
              <a:spcAft>
                <a:spcPts val="0"/>
              </a:spcAft>
              <a:buClr>
                <a:schemeClr val="dk1"/>
              </a:buClr>
              <a:buSzPts val="1400"/>
              <a:buFont typeface="Arial"/>
              <a:buChar char="•"/>
            </a:pPr>
            <a:r>
              <a:rPr lang="en-US"/>
              <a:t>Menu item rating system</a:t>
            </a:r>
            <a:endParaRPr/>
          </a:p>
          <a:p>
            <a:pPr marL="171450" lvl="0" indent="-171450" algn="l" rtl="0">
              <a:lnSpc>
                <a:spcPct val="124285"/>
              </a:lnSpc>
              <a:spcBef>
                <a:spcPts val="0"/>
              </a:spcBef>
              <a:spcAft>
                <a:spcPts val="0"/>
              </a:spcAft>
              <a:buClr>
                <a:schemeClr val="dk1"/>
              </a:buClr>
              <a:buSzPts val="1400"/>
              <a:buFont typeface="Arial"/>
              <a:buChar char="•"/>
            </a:pPr>
            <a:r>
              <a:rPr lang="en-US"/>
              <a:t>Links to MySchoolBucks pre-payment options</a:t>
            </a:r>
            <a:endParaRPr/>
          </a:p>
          <a:p>
            <a:pPr marL="171450" lvl="0" indent="-171450" algn="l" rtl="0">
              <a:lnSpc>
                <a:spcPct val="124285"/>
              </a:lnSpc>
              <a:spcBef>
                <a:spcPts val="0"/>
              </a:spcBef>
              <a:spcAft>
                <a:spcPts val="0"/>
              </a:spcAft>
              <a:buClr>
                <a:schemeClr val="dk1"/>
              </a:buClr>
              <a:buSzPts val="1400"/>
              <a:buFont typeface="Arial"/>
              <a:buChar char="•"/>
            </a:pPr>
            <a:r>
              <a:rPr lang="en-US"/>
              <a:t>Monthly menu email subscription sign-up</a:t>
            </a:r>
            <a:endParaRPr/>
          </a:p>
          <a:p>
            <a:pPr marL="171450" lvl="0" indent="-171450" algn="l" rtl="0">
              <a:lnSpc>
                <a:spcPct val="124285"/>
              </a:lnSpc>
              <a:spcBef>
                <a:spcPts val="0"/>
              </a:spcBef>
              <a:spcAft>
                <a:spcPts val="0"/>
              </a:spcAft>
              <a:buClr>
                <a:schemeClr val="dk1"/>
              </a:buClr>
              <a:buSzPts val="1400"/>
              <a:buFont typeface="Arial"/>
              <a:buChar char="•"/>
            </a:pPr>
            <a:r>
              <a:rPr lang="en-US"/>
              <a:t>And more</a:t>
            </a:r>
            <a:endParaRPr/>
          </a:p>
          <a:p>
            <a:pPr marL="0" lvl="0" indent="0" algn="l" rtl="0">
              <a:lnSpc>
                <a:spcPct val="124285"/>
              </a:lnSpc>
              <a:spcBef>
                <a:spcPts val="0"/>
              </a:spcBef>
              <a:spcAft>
                <a:spcPts val="0"/>
              </a:spcAft>
              <a:buNone/>
            </a:pPr>
            <a:endParaRPr/>
          </a:p>
          <a:p>
            <a:pPr marL="0" marR="0" lvl="0" indent="0" algn="l" rtl="0">
              <a:lnSpc>
                <a:spcPct val="124285"/>
              </a:lnSpc>
              <a:spcBef>
                <a:spcPts val="0"/>
              </a:spcBef>
              <a:spcAft>
                <a:spcPts val="0"/>
              </a:spcAft>
              <a:buClr>
                <a:schemeClr val="dk1"/>
              </a:buClr>
              <a:buSzPts val="1400"/>
              <a:buFont typeface="Calibri"/>
              <a:buNone/>
            </a:pPr>
            <a:r>
              <a:rPr lang="en-US"/>
              <a:t>Menus are available in several languages: English, Spanish, Korean, Chinese, and French.</a:t>
            </a:r>
            <a:endParaRPr/>
          </a:p>
          <a:p>
            <a:pPr marL="0" lvl="0" indent="0" algn="l" rtl="0">
              <a:lnSpc>
                <a:spcPct val="124285"/>
              </a:lnSpc>
              <a:spcBef>
                <a:spcPts val="0"/>
              </a:spcBef>
              <a:spcAft>
                <a:spcPts val="0"/>
              </a:spcAft>
              <a:buNone/>
            </a:pPr>
            <a:endParaRPr/>
          </a:p>
          <a:p>
            <a:pPr marL="0" lvl="0" indent="0" algn="l" rtl="0">
              <a:lnSpc>
                <a:spcPct val="124285"/>
              </a:lnSpc>
              <a:spcBef>
                <a:spcPts val="0"/>
              </a:spcBef>
              <a:spcAft>
                <a:spcPts val="0"/>
              </a:spcAft>
              <a:buNone/>
            </a:pPr>
            <a:r>
              <a:rPr lang="en-US"/>
              <a:t>Options for using the interactive menus:</a:t>
            </a:r>
            <a:endParaRPr/>
          </a:p>
          <a:p>
            <a:pPr marL="171450" lvl="0" indent="-171450" algn="l" rtl="0">
              <a:lnSpc>
                <a:spcPct val="124285"/>
              </a:lnSpc>
              <a:spcBef>
                <a:spcPts val="0"/>
              </a:spcBef>
              <a:spcAft>
                <a:spcPts val="0"/>
              </a:spcAft>
              <a:buClr>
                <a:schemeClr val="dk1"/>
              </a:buClr>
              <a:buSzPts val="1400"/>
              <a:buFont typeface="Arial"/>
              <a:buChar char="•"/>
            </a:pPr>
            <a:r>
              <a:rPr lang="en-US"/>
              <a:t>Online: hcpss.nutrislice.com</a:t>
            </a:r>
            <a:endParaRPr/>
          </a:p>
          <a:p>
            <a:pPr marL="171450" lvl="0" indent="-171450" algn="l" rtl="0">
              <a:lnSpc>
                <a:spcPct val="124285"/>
              </a:lnSpc>
              <a:spcBef>
                <a:spcPts val="0"/>
              </a:spcBef>
              <a:spcAft>
                <a:spcPts val="0"/>
              </a:spcAft>
              <a:buClr>
                <a:schemeClr val="dk1"/>
              </a:buClr>
              <a:buSzPts val="1400"/>
              <a:buFont typeface="Arial"/>
              <a:buChar char="•"/>
            </a:pPr>
            <a:r>
              <a:rPr lang="en-US"/>
              <a:t>Download the free app, “School Lunch by Nutrislice,” in the Google Play or App stores. </a:t>
            </a:r>
            <a:endParaRPr/>
          </a:p>
          <a:p>
            <a:pPr marL="171450" lvl="0" indent="-171450" algn="l" rtl="0">
              <a:lnSpc>
                <a:spcPct val="124285"/>
              </a:lnSpc>
              <a:spcBef>
                <a:spcPts val="0"/>
              </a:spcBef>
              <a:spcAft>
                <a:spcPts val="0"/>
              </a:spcAft>
              <a:buClr>
                <a:schemeClr val="dk1"/>
              </a:buClr>
              <a:buSzPts val="1400"/>
              <a:buFont typeface="Arial"/>
              <a:buChar char="•"/>
            </a:pPr>
            <a:r>
              <a:rPr lang="en-US"/>
              <a:t>Select the “Menus” icon on the HCPSS mobile app</a:t>
            </a:r>
            <a:endParaRPr/>
          </a:p>
          <a:p>
            <a:pPr marL="0" marR="0" lvl="0" indent="0" algn="l" rtl="0">
              <a:lnSpc>
                <a:spcPct val="124285"/>
              </a:lnSpc>
              <a:spcBef>
                <a:spcPts val="0"/>
              </a:spcBef>
              <a:spcAft>
                <a:spcPts val="0"/>
              </a:spcAft>
              <a:buClr>
                <a:schemeClr val="dk1"/>
              </a:buClr>
              <a:buSzPts val="1400"/>
              <a:buFont typeface="Calibri"/>
              <a:buNone/>
            </a:pPr>
            <a:endParaRPr/>
          </a:p>
          <a:p>
            <a:pPr marL="0" lvl="0" indent="0" algn="l" rtl="0">
              <a:lnSpc>
                <a:spcPct val="124285"/>
              </a:lnSpc>
              <a:spcBef>
                <a:spcPts val="0"/>
              </a:spcBef>
              <a:spcAft>
                <a:spcPts val="0"/>
              </a:spcAft>
              <a:buNone/>
            </a:pPr>
            <a:endParaRPr/>
          </a:p>
          <a:p>
            <a:pPr marL="0" lvl="0" indent="0" algn="l" rtl="0">
              <a:spcBef>
                <a:spcPts val="0"/>
              </a:spcBef>
              <a:spcAft>
                <a:spcPts val="0"/>
              </a:spcAft>
              <a:buNone/>
            </a:pPr>
            <a:endParaRPr/>
          </a:p>
        </p:txBody>
      </p:sp>
      <p:sp>
        <p:nvSpPr>
          <p:cNvPr id="255" name="Google Shape;25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1: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1:notes"/>
          <p:cNvSpPr txBox="1">
            <a:spLocks noGrp="1"/>
          </p:cNvSpPr>
          <p:nvPr>
            <p:ph type="body" idx="1"/>
          </p:nvPr>
        </p:nvSpPr>
        <p:spPr>
          <a:xfrm>
            <a:off x="346363" y="3308711"/>
            <a:ext cx="6165273" cy="56233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HCPSS participates in the National School Lunch and Breakfast Programs. </a:t>
            </a:r>
            <a:endParaRPr/>
          </a:p>
          <a:p>
            <a:pPr marL="0" lvl="0" indent="0" algn="l" rtl="0">
              <a:spcBef>
                <a:spcPts val="0"/>
              </a:spcBef>
              <a:spcAft>
                <a:spcPts val="0"/>
              </a:spcAft>
              <a:buNone/>
            </a:pPr>
            <a:endParaRPr/>
          </a:p>
          <a:p>
            <a:pPr marL="0" lvl="0" indent="0" algn="l" rtl="0">
              <a:spcBef>
                <a:spcPts val="0"/>
              </a:spcBef>
              <a:spcAft>
                <a:spcPts val="0"/>
              </a:spcAft>
              <a:buNone/>
            </a:pPr>
            <a:r>
              <a:rPr lang="en-US"/>
              <a:t>The Free and Reduced Price Meals program (FARMs) helps many families save money in many ways including </a:t>
            </a:r>
            <a:r>
              <a:rPr lang="en-US" sz="1400" b="1"/>
              <a:t>free or lower prices </a:t>
            </a:r>
            <a:r>
              <a:rPr lang="en-US" sz="1400"/>
              <a:t>for:</a:t>
            </a:r>
            <a:endParaRPr/>
          </a:p>
          <a:p>
            <a:pPr marL="971550" lvl="2" indent="-285750" algn="l" rtl="0">
              <a:spcBef>
                <a:spcPts val="600"/>
              </a:spcBef>
              <a:spcAft>
                <a:spcPts val="0"/>
              </a:spcAft>
              <a:buClr>
                <a:schemeClr val="dk1"/>
              </a:buClr>
              <a:buSzPts val="1400"/>
              <a:buFont typeface="Arial"/>
              <a:buChar char="•"/>
            </a:pPr>
            <a:r>
              <a:rPr lang="en-US" sz="1400"/>
              <a:t>School breakfast and lunch</a:t>
            </a:r>
            <a:endParaRPr/>
          </a:p>
          <a:p>
            <a:pPr marL="971550" lvl="2" indent="-285750" algn="l" rtl="0">
              <a:spcBef>
                <a:spcPts val="600"/>
              </a:spcBef>
              <a:spcAft>
                <a:spcPts val="0"/>
              </a:spcAft>
              <a:buClr>
                <a:schemeClr val="dk1"/>
              </a:buClr>
              <a:buSzPts val="1400"/>
              <a:buFont typeface="Arial"/>
              <a:buChar char="•"/>
            </a:pPr>
            <a:r>
              <a:rPr lang="en-US" sz="1400"/>
              <a:t>HCC tuition</a:t>
            </a:r>
            <a:endParaRPr/>
          </a:p>
          <a:p>
            <a:pPr marL="971550" lvl="2" indent="-285750" algn="l" rtl="0">
              <a:spcBef>
                <a:spcPts val="600"/>
              </a:spcBef>
              <a:spcAft>
                <a:spcPts val="0"/>
              </a:spcAft>
              <a:buClr>
                <a:schemeClr val="dk1"/>
              </a:buClr>
              <a:buSzPts val="1400"/>
              <a:buFont typeface="Arial"/>
              <a:buChar char="•"/>
            </a:pPr>
            <a:r>
              <a:rPr lang="en-US" sz="1400"/>
              <a:t>SAT, ACT and AP exam fees</a:t>
            </a:r>
            <a:endParaRPr/>
          </a:p>
          <a:p>
            <a:pPr marL="971550" lvl="2" indent="-285750" algn="l" rtl="0">
              <a:spcBef>
                <a:spcPts val="600"/>
              </a:spcBef>
              <a:spcAft>
                <a:spcPts val="0"/>
              </a:spcAft>
              <a:buClr>
                <a:schemeClr val="dk1"/>
              </a:buClr>
              <a:buSzPts val="1400"/>
              <a:buFont typeface="Arial"/>
              <a:buChar char="•"/>
            </a:pPr>
            <a:r>
              <a:rPr lang="en-US" sz="1400"/>
              <a:t>Camps, sports and child care</a:t>
            </a:r>
            <a:endParaRPr/>
          </a:p>
          <a:p>
            <a:pPr marL="971550" lvl="2" indent="-285750" algn="l" rtl="0">
              <a:spcBef>
                <a:spcPts val="600"/>
              </a:spcBef>
              <a:spcAft>
                <a:spcPts val="0"/>
              </a:spcAft>
              <a:buClr>
                <a:schemeClr val="dk1"/>
              </a:buClr>
              <a:buSzPts val="1400"/>
              <a:buFont typeface="Arial"/>
              <a:buChar char="•"/>
            </a:pPr>
            <a:r>
              <a:rPr lang="en-US" sz="1400"/>
              <a:t>And many other programs and services</a:t>
            </a:r>
            <a:endParaRPr sz="1400"/>
          </a:p>
          <a:p>
            <a:pPr marL="0" lvl="0" indent="0" algn="l" rtl="0">
              <a:spcBef>
                <a:spcPts val="600"/>
              </a:spcBef>
              <a:spcAft>
                <a:spcPts val="0"/>
              </a:spcAft>
              <a:buNone/>
            </a:pPr>
            <a:endParaRPr/>
          </a:p>
          <a:p>
            <a:pPr marL="0" lvl="0" indent="0" algn="l" rtl="0">
              <a:spcBef>
                <a:spcPts val="600"/>
              </a:spcBef>
              <a:spcAft>
                <a:spcPts val="0"/>
              </a:spcAft>
              <a:buNone/>
            </a:pPr>
            <a:r>
              <a:rPr lang="en-US"/>
              <a:t>More information and the online application can be accessed at the completion of the Family File process.</a:t>
            </a:r>
            <a:endParaRPr/>
          </a:p>
        </p:txBody>
      </p:sp>
      <p:sp>
        <p:nvSpPr>
          <p:cNvPr id="267" name="Google Shape;26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3:notes"/>
          <p:cNvSpPr txBox="1">
            <a:spLocks noGrp="1"/>
          </p:cNvSpPr>
          <p:nvPr>
            <p:ph type="body" idx="1"/>
          </p:nvPr>
        </p:nvSpPr>
        <p:spPr>
          <a:xfrm>
            <a:off x="457200" y="3297381"/>
            <a:ext cx="5971309" cy="508461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t>What Your Child Will Learn guides </a:t>
            </a:r>
            <a:r>
              <a:rPr lang="en-US">
                <a:solidFill>
                  <a:schemeClr val="dk1"/>
                </a:solidFill>
              </a:rPr>
              <a:t>provide an </a:t>
            </a:r>
            <a:r>
              <a:rPr lang="en-US"/>
              <a:t>overview of</a:t>
            </a:r>
            <a:r>
              <a:rPr lang="en-US">
                <a:solidFill>
                  <a:schemeClr val="dk1"/>
                </a:solidFill>
              </a:rPr>
              <a:t> the instructional program for your child’s grade, as well as </a:t>
            </a:r>
            <a:r>
              <a:rPr lang="en-US"/>
              <a:t>student goals and expectations</a:t>
            </a:r>
            <a:r>
              <a:rPr lang="en-US">
                <a:solidFill>
                  <a:schemeClr val="dk1"/>
                </a:solidFill>
              </a:rPr>
              <a:t>. The guides include information to help parents monitor and support their child’s progress during the school year.</a:t>
            </a:r>
            <a:r>
              <a:rPr lang="en-US"/>
              <a:t> </a:t>
            </a: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r>
              <a:rPr lang="en-US"/>
              <a:t>Individual guides are provided for each grade level. The guide identifies the content covered in each curriculum area, categorized by subject, e.g., Language Arts, Science, etc.</a:t>
            </a:r>
            <a:endParaRPr/>
          </a:p>
          <a:p>
            <a:pPr marL="0" lvl="0" indent="0" algn="l" rtl="0">
              <a:lnSpc>
                <a:spcPct val="150000"/>
              </a:lnSpc>
              <a:spcBef>
                <a:spcPts val="0"/>
              </a:spcBef>
              <a:spcAft>
                <a:spcPts val="0"/>
              </a:spcAft>
              <a:buNone/>
            </a:pPr>
            <a:endParaRPr/>
          </a:p>
          <a:p>
            <a:pPr marL="0" marR="0" lvl="0" indent="0" algn="l" rtl="0">
              <a:lnSpc>
                <a:spcPct val="150000"/>
              </a:lnSpc>
              <a:spcBef>
                <a:spcPts val="0"/>
              </a:spcBef>
              <a:spcAft>
                <a:spcPts val="0"/>
              </a:spcAft>
              <a:buClr>
                <a:schemeClr val="dk1"/>
              </a:buClr>
              <a:buSzPts val="1400"/>
              <a:buFont typeface="Calibri"/>
              <a:buNone/>
            </a:pPr>
            <a:r>
              <a:rPr lang="en-US"/>
              <a:t>Find the guides online in Canvas.  (The guides are available online only; print versions are no longer distributed.) </a:t>
            </a:r>
            <a:endParaRPr/>
          </a:p>
          <a:p>
            <a:pPr marL="0" marR="0" lvl="0" indent="0" algn="l" rtl="0">
              <a:lnSpc>
                <a:spcPct val="150000"/>
              </a:lnSpc>
              <a:spcBef>
                <a:spcPts val="0"/>
              </a:spcBef>
              <a:spcAft>
                <a:spcPts val="0"/>
              </a:spcAft>
              <a:buClr>
                <a:schemeClr val="dk1"/>
              </a:buClr>
              <a:buSzPts val="1400"/>
              <a:buFont typeface="Calibri"/>
              <a:buNone/>
            </a:pPr>
            <a:endParaRPr/>
          </a:p>
          <a:p>
            <a:pPr marL="0" marR="0" lvl="0" indent="0" algn="l" rtl="0">
              <a:lnSpc>
                <a:spcPct val="150000"/>
              </a:lnSpc>
              <a:spcBef>
                <a:spcPts val="0"/>
              </a:spcBef>
              <a:spcAft>
                <a:spcPts val="0"/>
              </a:spcAft>
              <a:buClr>
                <a:schemeClr val="dk1"/>
              </a:buClr>
              <a:buSzPts val="1400"/>
              <a:buFont typeface="Calibri"/>
              <a:buNone/>
            </a:pPr>
            <a:r>
              <a:rPr lang="en-US"/>
              <a:t>The guides provide general information about curriculum content. Specific student programs may differ, depending on instructional needs.</a:t>
            </a:r>
            <a:endParaRPr/>
          </a:p>
        </p:txBody>
      </p:sp>
      <p:sp>
        <p:nvSpPr>
          <p:cNvPr id="287" name="Google Shape;28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8f2628df22_0_4: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8f2628df22_0_4: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Font typeface="Arial"/>
              <a:buNone/>
            </a:pPr>
            <a:r>
              <a:rPr lang="en-US" b="1">
                <a:solidFill>
                  <a:srgbClr val="FF0000"/>
                </a:solidFill>
              </a:rPr>
              <a:t>SCHOOL ADMINISTRATORS SHOULD CHECK ON THE HCPSS WEBSITE FOR UPDATES TO ALL OF THE FOLLOWING SLIDES BEFORE YOUR BTSN FOR UPDATES TO THIS INFORMATION. </a:t>
            </a:r>
            <a:r>
              <a:rPr lang="en-US" b="1" u="sng">
                <a:solidFill>
                  <a:srgbClr val="FF0000"/>
                </a:solidFill>
                <a:hlinkClick r:id="rId3"/>
              </a:rPr>
              <a:t>https://www.hcpss.org/2020-2021/</a:t>
            </a:r>
            <a:r>
              <a:rPr lang="en-US" b="1">
                <a:solidFill>
                  <a:srgbClr val="FF0000"/>
                </a:solidFill>
              </a:rPr>
              <a:t> </a:t>
            </a:r>
            <a:endParaRPr/>
          </a:p>
          <a:p>
            <a:pPr marL="0" lvl="0" indent="0" algn="l" rtl="0">
              <a:spcBef>
                <a:spcPts val="0"/>
              </a:spcBef>
              <a:spcAft>
                <a:spcPts val="0"/>
              </a:spcAft>
              <a:buNone/>
            </a:pPr>
            <a:endParaRPr/>
          </a:p>
          <a:p>
            <a:pPr marL="0" lvl="0" indent="0" algn="l" rtl="0">
              <a:spcBef>
                <a:spcPts val="0"/>
              </a:spcBef>
              <a:spcAft>
                <a:spcPts val="0"/>
              </a:spcAft>
              <a:buNone/>
            </a:pPr>
            <a:r>
              <a:rPr lang="en-US"/>
              <a:t>Detailed information about all aspects of the fall instruction program is provided on the HCPSS website. </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find the answers to many questions on the help site: help.hcpss.org. The site is keyword searchable.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Check back frequently, as these sites are regularly updated with new information.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6" name="Google Shape;296;g8f2628df22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f2628df22_0_0: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8f2628df22_0_0: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several organizations in Howard County that offer services such as child care, tutoring and other supports and resources for students and families.</a:t>
            </a:r>
            <a:endParaRPr dirty="0"/>
          </a:p>
        </p:txBody>
      </p:sp>
      <p:sp>
        <p:nvSpPr>
          <p:cNvPr id="304" name="Google Shape;304;g8f2628df2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f2628df22_0_27: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f2628df22_0_27: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Students in grades K-5 will engage in synchronous lessons four days a week via Google Meet in Social Emotional Learning (SEL), language arts and mathematics. </a:t>
            </a:r>
            <a:endParaRPr/>
          </a:p>
          <a:p>
            <a:pPr marL="457200" lvl="0" indent="-317500" algn="l" rtl="0">
              <a:spcBef>
                <a:spcPts val="0"/>
              </a:spcBef>
              <a:spcAft>
                <a:spcPts val="0"/>
              </a:spcAft>
              <a:buSzPts val="1400"/>
              <a:buChar char="●"/>
            </a:pPr>
            <a:r>
              <a:rPr lang="en-US"/>
              <a:t>Students will engage in content (science, social studies and health) via Google Meet two days each week. </a:t>
            </a:r>
            <a:endParaRPr/>
          </a:p>
          <a:p>
            <a:pPr marL="457200" lvl="0" indent="-317500" algn="l" rtl="0">
              <a:spcBef>
                <a:spcPts val="0"/>
              </a:spcBef>
              <a:spcAft>
                <a:spcPts val="0"/>
              </a:spcAft>
              <a:buSzPts val="1400"/>
              <a:buChar char="●"/>
            </a:pPr>
            <a:r>
              <a:rPr lang="en-US"/>
              <a:t>Elementary students also will engage in related arts synchronous lessons via Google Meet two days each week.</a:t>
            </a:r>
            <a:endParaRPr/>
          </a:p>
          <a:p>
            <a:pPr marL="457200" lvl="0" indent="-317500" algn="l" rtl="0">
              <a:spcBef>
                <a:spcPts val="0"/>
              </a:spcBef>
              <a:spcAft>
                <a:spcPts val="0"/>
              </a:spcAft>
              <a:buSzPts val="1400"/>
              <a:buChar char="●"/>
            </a:pPr>
            <a:r>
              <a:rPr lang="en-US"/>
              <a:t>Elementary students will engage in synchronous lessons 2.5-3 hours on each of the four synchronous days. </a:t>
            </a:r>
            <a:endParaRPr/>
          </a:p>
          <a:p>
            <a:pPr marL="457200" lvl="0" indent="-317500" algn="l" rtl="0">
              <a:spcBef>
                <a:spcPts val="0"/>
              </a:spcBef>
              <a:spcAft>
                <a:spcPts val="0"/>
              </a:spcAft>
              <a:buSzPts val="1400"/>
              <a:buChar char="●"/>
            </a:pPr>
            <a:r>
              <a:rPr lang="en-US"/>
              <a:t>For each synchronous lesson, students are expected to participate in the lesson, respond to questions and participate in class activities.</a:t>
            </a:r>
            <a:endParaRPr/>
          </a:p>
          <a:p>
            <a:pPr marL="457200" lvl="0" indent="-317500" algn="l" rtl="0">
              <a:spcBef>
                <a:spcPts val="0"/>
              </a:spcBef>
              <a:spcAft>
                <a:spcPts val="0"/>
              </a:spcAft>
              <a:buSzPts val="1400"/>
              <a:buChar char="●"/>
            </a:pPr>
            <a:r>
              <a:rPr lang="en-US"/>
              <a:t>In addition, students in grades K-5 will engage in asynchronous assignments, (e.g. independent reading, writing assignments, mathematics tasks and eLearning experiences with Lexia Core5 and DreamBox) for 8-9 hours each week.</a:t>
            </a:r>
            <a:endParaRPr/>
          </a:p>
        </p:txBody>
      </p:sp>
      <p:sp>
        <p:nvSpPr>
          <p:cNvPr id="314" name="Google Shape;314;g8f2628df22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8f2628df22_0_33: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8f2628df22_0_33: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At the elementary level, student attendance for Monday, Tuesday, Thursday and Friday instruction will occur by both the homeroom teacher and mathematics teacher taking attendance, noting whether students were present online for synchronous instruction.</a:t>
            </a:r>
            <a:endParaRPr/>
          </a:p>
          <a:p>
            <a:pPr marL="457200" lvl="0" indent="-317500" algn="l" rtl="0">
              <a:spcBef>
                <a:spcPts val="0"/>
              </a:spcBef>
              <a:spcAft>
                <a:spcPts val="0"/>
              </a:spcAft>
              <a:buSzPts val="1400"/>
              <a:buChar char="●"/>
            </a:pPr>
            <a:r>
              <a:rPr lang="en-US"/>
              <a:t>Daily attendance will be based on teacher-recorded attendance for the entire school day.</a:t>
            </a:r>
            <a:endParaRPr/>
          </a:p>
          <a:p>
            <a:pPr marL="457200" lvl="0" indent="-317500" algn="l" rtl="0">
              <a:spcBef>
                <a:spcPts val="0"/>
              </a:spcBef>
              <a:spcAft>
                <a:spcPts val="0"/>
              </a:spcAft>
              <a:buSzPts val="1400"/>
              <a:buChar char="●"/>
            </a:pPr>
            <a:r>
              <a:rPr lang="en-US"/>
              <a:t>If there is technical difficulty, a student may submit asynchronous work for a particular day to receive credit for attendance.</a:t>
            </a:r>
            <a:endParaRPr/>
          </a:p>
          <a:p>
            <a:pPr marL="457200" lvl="0" indent="-317500" algn="l" rtl="0">
              <a:spcBef>
                <a:spcPts val="0"/>
              </a:spcBef>
              <a:spcAft>
                <a:spcPts val="0"/>
              </a:spcAft>
              <a:buSzPts val="1400"/>
              <a:buChar char="●"/>
            </a:pPr>
            <a:r>
              <a:rPr lang="en-US"/>
              <a:t>For Wednesday, a student will be counted as present if they do one or more of the following at some point during the week:</a:t>
            </a:r>
            <a:endParaRPr/>
          </a:p>
          <a:p>
            <a:pPr marL="914400" lvl="1" indent="-317500" algn="l" rtl="0">
              <a:spcBef>
                <a:spcPts val="0"/>
              </a:spcBef>
              <a:spcAft>
                <a:spcPts val="0"/>
              </a:spcAft>
              <a:buSzPts val="1400"/>
              <a:buChar char="○"/>
            </a:pPr>
            <a:r>
              <a:rPr lang="en-US"/>
              <a:t>Submit an assignment to one of their teachers</a:t>
            </a:r>
            <a:endParaRPr/>
          </a:p>
          <a:p>
            <a:pPr marL="914400" lvl="1" indent="-317500" algn="l" rtl="0">
              <a:spcBef>
                <a:spcPts val="0"/>
              </a:spcBef>
              <a:spcAft>
                <a:spcPts val="0"/>
              </a:spcAft>
              <a:buSzPts val="1400"/>
              <a:buChar char="○"/>
            </a:pPr>
            <a:r>
              <a:rPr lang="en-US"/>
              <a:t>Engage in synchronous instruction or tutoring with an HCPSS teacher</a:t>
            </a:r>
            <a:endParaRPr/>
          </a:p>
          <a:p>
            <a:pPr marL="914400" lvl="1" indent="-317500" algn="l" rtl="0">
              <a:spcBef>
                <a:spcPts val="0"/>
              </a:spcBef>
              <a:spcAft>
                <a:spcPts val="0"/>
              </a:spcAft>
              <a:buSzPts val="1400"/>
              <a:buChar char="○"/>
            </a:pPr>
            <a:r>
              <a:rPr lang="en-US"/>
              <a:t>Meet online with an HCPSS teacher or service provider</a:t>
            </a:r>
            <a:endParaRPr/>
          </a:p>
          <a:p>
            <a:pPr marL="914400" lvl="1" indent="-317500" algn="l" rtl="0">
              <a:spcBef>
                <a:spcPts val="0"/>
              </a:spcBef>
              <a:spcAft>
                <a:spcPts val="0"/>
              </a:spcAft>
              <a:buSzPts val="1400"/>
              <a:buChar char="○"/>
            </a:pPr>
            <a:r>
              <a:rPr lang="en-US"/>
              <a:t>Complete work in the Canvas learning management system, DreamBox or Lexia Core5</a:t>
            </a:r>
            <a:endParaRPr/>
          </a:p>
        </p:txBody>
      </p:sp>
      <p:sp>
        <p:nvSpPr>
          <p:cNvPr id="323" name="Google Shape;323;g8f2628df22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092200" y="438150"/>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342901" y="3186544"/>
            <a:ext cx="6334990" cy="55972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50"/>
              <a:buFont typeface="Calibri"/>
              <a:buNone/>
            </a:pPr>
            <a:r>
              <a:rPr lang="en-US" sz="1400" dirty="0"/>
              <a:t>Superintendent Michael </a:t>
            </a:r>
            <a:r>
              <a:rPr lang="en-US" sz="1400" dirty="0" err="1"/>
              <a:t>Martirano</a:t>
            </a:r>
            <a:r>
              <a:rPr lang="en-US" sz="1400" dirty="0"/>
              <a:t> has established </a:t>
            </a:r>
            <a:r>
              <a:rPr lang="en-US" sz="1400" b="0" i="0" u="none" strike="noStrike" cap="none" dirty="0">
                <a:solidFill>
                  <a:schemeClr val="dk1"/>
                </a:solidFill>
                <a:latin typeface="Calibri"/>
                <a:ea typeface="Calibri"/>
                <a:cs typeface="Calibri"/>
                <a:sym typeface="Calibri"/>
              </a:rPr>
              <a:t>a bold Strategic Call to Action to guide our school system. “Learning and Leading with Equity” is a strategic plan for building an instructional program to enable every student to reach their greatest potential.</a:t>
            </a:r>
            <a:endParaRPr dirty="0"/>
          </a:p>
          <a:p>
            <a:pPr marL="0" marR="0" lvl="0" indent="0" algn="l" rtl="0">
              <a:spcBef>
                <a:spcPts val="0"/>
              </a:spcBef>
              <a:spcAft>
                <a:spcPts val="0"/>
              </a:spcAft>
              <a:buClr>
                <a:schemeClr val="dk1"/>
              </a:buClr>
              <a:buSzPts val="350"/>
              <a:buFont typeface="Calibri"/>
              <a:buNone/>
            </a:pPr>
            <a:endParaRPr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50"/>
              <a:buFont typeface="Calibri"/>
              <a:buNone/>
            </a:pPr>
            <a:r>
              <a:rPr lang="en-US" sz="1400" b="0" i="0" u="none" strike="noStrike" cap="none" dirty="0">
                <a:solidFill>
                  <a:schemeClr val="dk1"/>
                </a:solidFill>
                <a:latin typeface="Calibri"/>
                <a:ea typeface="Calibri"/>
                <a:cs typeface="Calibri"/>
                <a:sym typeface="Calibri"/>
              </a:rPr>
              <a:t>HCPSS is focusing our resources and priorities to make certain that every child graduates from high school and is prepared for the world of work and ready to enter college.</a:t>
            </a:r>
            <a:endParaRPr dirty="0"/>
          </a:p>
          <a:p>
            <a:pPr marL="0" marR="0" lvl="0" indent="0" algn="l" rtl="0">
              <a:spcBef>
                <a:spcPts val="0"/>
              </a:spcBef>
              <a:spcAft>
                <a:spcPts val="0"/>
              </a:spcAft>
              <a:buClr>
                <a:schemeClr val="dk1"/>
              </a:buClr>
              <a:buSzPts val="350"/>
              <a:buFont typeface="Calibri"/>
              <a:buNone/>
            </a:pPr>
            <a:endParaRPr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50"/>
              <a:buFont typeface="Calibri"/>
              <a:buNone/>
            </a:pPr>
            <a:r>
              <a:rPr lang="en-US" sz="1400" b="0" i="0" u="none" strike="noStrike" cap="none" dirty="0">
                <a:solidFill>
                  <a:schemeClr val="dk1"/>
                </a:solidFill>
                <a:latin typeface="Calibri"/>
                <a:ea typeface="Calibri"/>
                <a:cs typeface="Calibri"/>
                <a:sym typeface="Calibri"/>
              </a:rPr>
              <a:t>The Strategic Call to Action embodies four commitments to each student, staff member, parent, and community member:</a:t>
            </a:r>
            <a:endParaRPr dirty="0"/>
          </a:p>
          <a:p>
            <a:pPr marL="274320" lvl="0" indent="-171450" algn="l" rtl="0">
              <a:spcBef>
                <a:spcPts val="0"/>
              </a:spcBef>
              <a:spcAft>
                <a:spcPts val="0"/>
              </a:spcAft>
              <a:buClr>
                <a:schemeClr val="dk1"/>
              </a:buClr>
              <a:buSzPts val="1400"/>
              <a:buFont typeface="Arial"/>
              <a:buChar char="•"/>
            </a:pPr>
            <a:r>
              <a:rPr lang="en-US" dirty="0">
                <a:solidFill>
                  <a:schemeClr val="dk1"/>
                </a:solidFill>
              </a:rPr>
              <a:t>We </a:t>
            </a:r>
            <a:r>
              <a:rPr lang="en-US" b="1" dirty="0">
                <a:solidFill>
                  <a:schemeClr val="dk1"/>
                </a:solidFill>
              </a:rPr>
              <a:t>VALUE</a:t>
            </a:r>
            <a:r>
              <a:rPr lang="en-US" dirty="0">
                <a:solidFill>
                  <a:schemeClr val="dk1"/>
                </a:solidFill>
              </a:rPr>
              <a:t> every stakeholder, whether student, employee, parent, or community member. </a:t>
            </a:r>
            <a:endParaRPr dirty="0">
              <a:solidFill>
                <a:schemeClr val="dk1"/>
              </a:solidFill>
            </a:endParaRPr>
          </a:p>
          <a:p>
            <a:pPr marL="274320" lvl="0" indent="-171450" algn="l" rtl="0">
              <a:spcBef>
                <a:spcPts val="0"/>
              </a:spcBef>
              <a:spcAft>
                <a:spcPts val="0"/>
              </a:spcAft>
              <a:buClr>
                <a:schemeClr val="dk1"/>
              </a:buClr>
              <a:buSzPts val="1400"/>
              <a:buFont typeface="Arial"/>
              <a:buChar char="•"/>
            </a:pPr>
            <a:r>
              <a:rPr lang="en-US" dirty="0">
                <a:solidFill>
                  <a:schemeClr val="dk1"/>
                </a:solidFill>
              </a:rPr>
              <a:t>We commit to </a:t>
            </a:r>
            <a:r>
              <a:rPr lang="en-US" b="1" dirty="0">
                <a:solidFill>
                  <a:schemeClr val="dk1"/>
                </a:solidFill>
              </a:rPr>
              <a:t>ACHIEVEMENT</a:t>
            </a:r>
            <a:r>
              <a:rPr lang="en-US" dirty="0">
                <a:solidFill>
                  <a:schemeClr val="dk1"/>
                </a:solidFill>
              </a:rPr>
              <a:t> by supporting every person in our system - both students and staff -  in reaching milestones for personal growth that are appropriate to their goals and strengths. </a:t>
            </a:r>
            <a:endParaRPr dirty="0">
              <a:solidFill>
                <a:schemeClr val="dk1"/>
              </a:solidFill>
            </a:endParaRPr>
          </a:p>
          <a:p>
            <a:pPr marL="274320" lvl="0" indent="-171450" algn="l" rtl="0">
              <a:spcBef>
                <a:spcPts val="0"/>
              </a:spcBef>
              <a:spcAft>
                <a:spcPts val="0"/>
              </a:spcAft>
              <a:buClr>
                <a:schemeClr val="dk1"/>
              </a:buClr>
              <a:buSzPts val="1400"/>
              <a:buFont typeface="Arial"/>
              <a:buChar char="•"/>
            </a:pPr>
            <a:r>
              <a:rPr lang="en-US" dirty="0">
                <a:solidFill>
                  <a:schemeClr val="dk1"/>
                </a:solidFill>
              </a:rPr>
              <a:t>We </a:t>
            </a:r>
            <a:r>
              <a:rPr lang="en-US" b="1" dirty="0">
                <a:solidFill>
                  <a:schemeClr val="dk1"/>
                </a:solidFill>
              </a:rPr>
              <a:t>CONNECT</a:t>
            </a:r>
            <a:r>
              <a:rPr lang="en-US" dirty="0">
                <a:solidFill>
                  <a:schemeClr val="dk1"/>
                </a:solidFill>
              </a:rPr>
              <a:t> with students, parents and community members in ways that nurture and restore. </a:t>
            </a:r>
            <a:endParaRPr dirty="0">
              <a:solidFill>
                <a:schemeClr val="dk1"/>
              </a:solidFill>
            </a:endParaRPr>
          </a:p>
          <a:p>
            <a:pPr marL="274320" lvl="0" indent="-171450" algn="l" rtl="0">
              <a:spcBef>
                <a:spcPts val="0"/>
              </a:spcBef>
              <a:spcAft>
                <a:spcPts val="0"/>
              </a:spcAft>
              <a:buClr>
                <a:schemeClr val="dk1"/>
              </a:buClr>
              <a:buSzPts val="1400"/>
              <a:buFont typeface="Arial"/>
              <a:buChar char="•"/>
            </a:pPr>
            <a:r>
              <a:rPr lang="en-US" dirty="0">
                <a:solidFill>
                  <a:schemeClr val="dk1"/>
                </a:solidFill>
              </a:rPr>
              <a:t>We </a:t>
            </a:r>
            <a:r>
              <a:rPr lang="en-US" b="1" dirty="0">
                <a:solidFill>
                  <a:schemeClr val="dk1"/>
                </a:solidFill>
              </a:rPr>
              <a:t>EMPOWER</a:t>
            </a:r>
            <a:r>
              <a:rPr lang="en-US" dirty="0">
                <a:solidFill>
                  <a:schemeClr val="dk1"/>
                </a:solidFill>
              </a:rPr>
              <a:t> schools, employees, families, and community members to actively support student achievement and well‐being. </a:t>
            </a:r>
            <a:endParaRPr dirty="0"/>
          </a:p>
          <a:p>
            <a:pPr marL="285750" marR="0" lvl="0" indent="-285750" algn="l" rtl="0">
              <a:spcBef>
                <a:spcPts val="0"/>
              </a:spcBef>
              <a:spcAft>
                <a:spcPts val="0"/>
              </a:spcAft>
              <a:buClr>
                <a:schemeClr val="dk1"/>
              </a:buClr>
              <a:buSzPts val="350"/>
              <a:buFont typeface="Arial"/>
              <a:buChar char="•"/>
            </a:pPr>
            <a:r>
              <a:rPr lang="en-US" sz="1400" b="0" i="0" u="none" strike="noStrike" cap="none" dirty="0">
                <a:solidFill>
                  <a:schemeClr val="dk1"/>
                </a:solidFill>
                <a:latin typeface="Calibri"/>
                <a:ea typeface="Calibri"/>
                <a:cs typeface="Calibri"/>
                <a:sym typeface="Calibri"/>
              </a:rPr>
              <a:t/>
            </a:r>
            <a:br>
              <a:rPr lang="en-US" sz="1400" b="0" i="0" u="none" strike="noStrike" cap="none" dirty="0">
                <a:solidFill>
                  <a:schemeClr val="dk1"/>
                </a:solidFill>
                <a:latin typeface="Calibri"/>
                <a:ea typeface="Calibri"/>
                <a:cs typeface="Calibri"/>
                <a:sym typeface="Calibri"/>
              </a:rPr>
            </a:br>
            <a:endParaRPr sz="1400" dirty="0"/>
          </a:p>
          <a:p>
            <a:pPr marL="177845" marR="0" lvl="0" indent="-177845" algn="l" rtl="0">
              <a:lnSpc>
                <a:spcPct val="100000"/>
              </a:lnSpc>
              <a:spcBef>
                <a:spcPts val="0"/>
              </a:spcBef>
              <a:spcAft>
                <a:spcPts val="0"/>
              </a:spcAft>
              <a:buClr>
                <a:schemeClr val="dk1"/>
              </a:buClr>
              <a:buSzPts val="350"/>
              <a:buFont typeface="Arial"/>
              <a:buNone/>
            </a:pPr>
            <a:endParaRPr sz="1400" b="0" i="1" u="none" strike="noStrike" cap="none" dirty="0">
              <a:solidFill>
                <a:schemeClr val="dk1"/>
              </a:solidFill>
              <a:latin typeface="Calibri"/>
              <a:ea typeface="Calibri"/>
              <a:cs typeface="Calibri"/>
              <a:sym typeface="Calibri"/>
            </a:endParaRPr>
          </a:p>
          <a:p>
            <a:pPr marL="177845" marR="0" lvl="0" indent="-177845" algn="l" rtl="0">
              <a:lnSpc>
                <a:spcPct val="100000"/>
              </a:lnSpc>
              <a:spcBef>
                <a:spcPts val="0"/>
              </a:spcBef>
              <a:spcAft>
                <a:spcPts val="0"/>
              </a:spcAft>
              <a:buClr>
                <a:schemeClr val="dk1"/>
              </a:buClr>
              <a:buSzPts val="350"/>
              <a:buFont typeface="Arial"/>
              <a:buNone/>
            </a:pPr>
            <a:endParaRPr sz="1400" b="0" i="1" u="none" strike="noStrike" cap="none" dirty="0">
              <a:solidFill>
                <a:schemeClr val="dk1"/>
              </a:solidFill>
              <a:latin typeface="Calibri"/>
              <a:ea typeface="Calibri"/>
              <a:cs typeface="Calibri"/>
              <a:sym typeface="Calibri"/>
            </a:endParaRPr>
          </a:p>
          <a:p>
            <a:pPr marL="177845" marR="0" lvl="0" indent="-177845" algn="l" rtl="0">
              <a:lnSpc>
                <a:spcPct val="100000"/>
              </a:lnSpc>
              <a:spcBef>
                <a:spcPts val="0"/>
              </a:spcBef>
              <a:spcAft>
                <a:spcPts val="0"/>
              </a:spcAft>
              <a:buClr>
                <a:schemeClr val="dk1"/>
              </a:buClr>
              <a:buSzPts val="350"/>
              <a:buFont typeface="Arial"/>
              <a:buNone/>
            </a:pPr>
            <a:endParaRPr sz="1400" b="0" i="1" u="none" strike="noStrike" cap="none" dirty="0">
              <a:solidFill>
                <a:schemeClr val="dk1"/>
              </a:solidFill>
              <a:latin typeface="Calibri"/>
              <a:ea typeface="Calibri"/>
              <a:cs typeface="Calibri"/>
              <a:sym typeface="Calibri"/>
            </a:endParaRPr>
          </a:p>
        </p:txBody>
      </p:sp>
      <p:sp>
        <p:nvSpPr>
          <p:cNvPr id="100" name="Google Shape;100;p2:notes"/>
          <p:cNvSpPr txBox="1">
            <a:spLocks noGrp="1"/>
          </p:cNvSpPr>
          <p:nvPr>
            <p:ph type="sldNum" idx="12"/>
          </p:nvPr>
        </p:nvSpPr>
        <p:spPr>
          <a:xfrm>
            <a:off x="4143375" y="9120188"/>
            <a:ext cx="3170238" cy="481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8f2628df22_0_119: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8f2628df22_0_119: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t>Student grading will follow the same traditional grading practices as followed during a typical school year. </a:t>
            </a:r>
            <a:endParaRPr dirty="0"/>
          </a:p>
          <a:p>
            <a:pPr marL="457200" lvl="0" indent="-317500" algn="l" rtl="0">
              <a:spcBef>
                <a:spcPts val="0"/>
              </a:spcBef>
              <a:spcAft>
                <a:spcPts val="0"/>
              </a:spcAft>
              <a:buSzPts val="1400"/>
              <a:buChar char="●"/>
            </a:pPr>
            <a:r>
              <a:rPr lang="en-US" dirty="0"/>
              <a:t>Grading practices are outlined in HCPSS Policy 8010 – Grading and Reporting: Pre-Kindergarten Through Grade 5 and HCPSS Policy 8020 - Grading and Reporting: Middle and High School. </a:t>
            </a:r>
            <a:endParaRPr dirty="0"/>
          </a:p>
          <a:p>
            <a:pPr marL="457200" lvl="0" indent="-317500" algn="l" rtl="0">
              <a:spcBef>
                <a:spcPts val="0"/>
              </a:spcBef>
              <a:spcAft>
                <a:spcPts val="0"/>
              </a:spcAft>
              <a:buSzPts val="1400"/>
              <a:buChar char="●"/>
            </a:pPr>
            <a:r>
              <a:rPr lang="en-US" dirty="0"/>
              <a:t>Staff are currently determining policy adjustments that may be needed for virtual instruction.</a:t>
            </a:r>
            <a:endParaRPr dirty="0"/>
          </a:p>
        </p:txBody>
      </p:sp>
      <p:sp>
        <p:nvSpPr>
          <p:cNvPr id="331" name="Google Shape;331;g8f2628df22_0_1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f2628df22_0_73: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f2628df22_0_73: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100">
                <a:latin typeface="Arial"/>
                <a:ea typeface="Arial"/>
                <a:cs typeface="Arial"/>
                <a:sym typeface="Arial"/>
              </a:rPr>
              <a:t>A significant amount of thought and detail have been focused on ensuring that special education services and supports are provided to the greatest extent possible for students across all levels and schools. </a:t>
            </a:r>
            <a:endParaRPr sz="1100">
              <a:latin typeface="Arial"/>
              <a:ea typeface="Arial"/>
              <a:cs typeface="Arial"/>
              <a:sym typeface="Arial"/>
            </a:endParaRPr>
          </a:p>
          <a:p>
            <a:pPr marL="0" lvl="0" indent="0" algn="l" rtl="0">
              <a:lnSpc>
                <a:spcPct val="115000"/>
              </a:lnSpc>
              <a:spcBef>
                <a:spcPts val="1000"/>
              </a:spcBef>
              <a:spcAft>
                <a:spcPts val="0"/>
              </a:spcAft>
              <a:buNone/>
            </a:pPr>
            <a:r>
              <a:rPr lang="en-US" sz="1100">
                <a:latin typeface="Arial"/>
                <a:ea typeface="Arial"/>
                <a:cs typeface="Arial"/>
                <a:sym typeface="Arial"/>
              </a:rPr>
              <a:t>Each student's Individualized Education Program (IEP) or Individual Family Service Plan (IFSP) team, which includes the parent, will be participating in meaningful discussions to implement the student’s current plan and not on the previous individualized continuity of learning, or ICOL, plans. </a:t>
            </a:r>
            <a:endParaRPr sz="1100">
              <a:latin typeface="Arial"/>
              <a:ea typeface="Arial"/>
              <a:cs typeface="Arial"/>
              <a:sym typeface="Arial"/>
            </a:endParaRPr>
          </a:p>
          <a:p>
            <a:pPr marL="0" lvl="0" indent="0" algn="l" rtl="0">
              <a:lnSpc>
                <a:spcPct val="115000"/>
              </a:lnSpc>
              <a:spcBef>
                <a:spcPts val="1000"/>
              </a:spcBef>
              <a:spcAft>
                <a:spcPts val="1000"/>
              </a:spcAft>
              <a:buNone/>
            </a:pPr>
            <a:r>
              <a:rPr lang="en-US" sz="1100">
                <a:latin typeface="Arial"/>
                <a:ea typeface="Arial"/>
                <a:cs typeface="Arial"/>
                <a:sym typeface="Arial"/>
              </a:rPr>
              <a:t>Parents should expect their child’s case manager to contact them at the start of the school year to collaborate on how best to provide services for their child in a virtual environment.</a:t>
            </a:r>
            <a:endParaRPr/>
          </a:p>
        </p:txBody>
      </p:sp>
      <p:sp>
        <p:nvSpPr>
          <p:cNvPr id="363" name="Google Shape;363;g8f2628df22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8f2628df22_0_44: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8f2628df22_0_44: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The food services program during the Virtual Instructional Model in the first semester of the 2020-2021 school year will include </a:t>
            </a:r>
            <a:r>
              <a:rPr lang="en-US" b="1"/>
              <a:t>Grab-and-Go meals to be offered at all school sites except Burleigh Manor MS and Hammond HS due to construction. For convenience, meals may be picked up at any location where meals are being served. </a:t>
            </a:r>
            <a:r>
              <a:rPr lang="en-US"/>
              <a:t>Students/parents are encouraged to pick up meals at their home school site whenever possible</a:t>
            </a:r>
            <a:r>
              <a:rPr lang="en-US" b="1"/>
              <a:t>.</a:t>
            </a:r>
            <a:endParaRPr b="1"/>
          </a:p>
          <a:p>
            <a:pPr marL="457200" lvl="0" indent="-317500" algn="l" rtl="0">
              <a:spcBef>
                <a:spcPts val="1000"/>
              </a:spcBef>
              <a:spcAft>
                <a:spcPts val="0"/>
              </a:spcAft>
              <a:buSzPts val="1400"/>
              <a:buChar char="●"/>
            </a:pPr>
            <a:r>
              <a:rPr lang="en-US"/>
              <a:t>Meal sites will operate Monday through Friday, based on the eligibility status (free, reduced-price, or paid). </a:t>
            </a:r>
            <a:endParaRPr/>
          </a:p>
          <a:p>
            <a:pPr marL="457200" lvl="0" indent="-317500" algn="l" rtl="0">
              <a:spcBef>
                <a:spcPts val="1000"/>
              </a:spcBef>
              <a:spcAft>
                <a:spcPts val="1000"/>
              </a:spcAft>
              <a:buSzPts val="1400"/>
              <a:buChar char="●"/>
            </a:pPr>
            <a:r>
              <a:rPr lang="en-US"/>
              <a:t>Food and Nutrition Services will issue new income eligibility guidelines and FARMS application forms for the 2020-2021 school year, and households will be strongly encouraged to complete and submit applications online.</a:t>
            </a:r>
            <a:endParaRPr/>
          </a:p>
        </p:txBody>
      </p:sp>
      <p:sp>
        <p:nvSpPr>
          <p:cNvPr id="371" name="Google Shape;371;g8f2628df22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f2628df22_0_89: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f2628df22_0_89: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600"/>
              <a:t>The HCPSS website provides several best practices to support families in transitioning to virtual instruction in the home environment.</a:t>
            </a:r>
            <a:endParaRPr/>
          </a:p>
        </p:txBody>
      </p:sp>
      <p:sp>
        <p:nvSpPr>
          <p:cNvPr id="387" name="Google Shape;387;g8f2628df22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8f2628df22_0_39: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8f2628df22_0_39:notes"/>
          <p:cNvSpPr txBox="1">
            <a:spLocks noGrp="1"/>
          </p:cNvSpPr>
          <p:nvPr>
            <p:ph type="body" idx="1"/>
          </p:nvPr>
        </p:nvSpPr>
        <p:spPr>
          <a:xfrm>
            <a:off x="457200" y="3297381"/>
            <a:ext cx="5985300" cy="538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HCPSS is able to purchase a sufficient amount of devices necessary to eventually achieve a 1:1 student-to-device ratio for all students in grades pre-K through 12. Due to vendor delays, order fulfillment will not arrive as expected and HCPSS is adjusting its device distribution plan.</a:t>
            </a:r>
            <a:endParaRPr/>
          </a:p>
        </p:txBody>
      </p:sp>
      <p:sp>
        <p:nvSpPr>
          <p:cNvPr id="396" name="Google Shape;396;g8f2628df22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1320800" y="333375"/>
            <a:ext cx="4216400" cy="2371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360216" y="2750127"/>
            <a:ext cx="6192983" cy="61271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a:solidFill>
                  <a:srgbClr val="FF0000"/>
                </a:solidFill>
              </a:rPr>
              <a:t>[Fill in on slide (lower right): your school name &amp; web address initials]</a:t>
            </a:r>
            <a:endParaRPr/>
          </a:p>
          <a:p>
            <a:pPr marL="0" lvl="0" indent="0" algn="l" rtl="0">
              <a:lnSpc>
                <a:spcPct val="150000"/>
              </a:lnSpc>
              <a:spcBef>
                <a:spcPts val="0"/>
              </a:spcBef>
              <a:spcAft>
                <a:spcPts val="0"/>
              </a:spcAft>
              <a:buNone/>
            </a:pPr>
            <a:endParaRPr sz="1050"/>
          </a:p>
          <a:p>
            <a:pPr marL="0" lvl="0" indent="0" algn="l" rtl="0">
              <a:spcBef>
                <a:spcPts val="0"/>
              </a:spcBef>
              <a:spcAft>
                <a:spcPts val="0"/>
              </a:spcAft>
              <a:buNone/>
            </a:pPr>
            <a:r>
              <a:rPr lang="en-US"/>
              <a:t>Parents receive news and announcements from our school and system via the HCPSS News service. Parents are automatically registered for this service. Email messages are delivered to the contact information that you provide in the Family File. </a:t>
            </a:r>
            <a:endParaRPr/>
          </a:p>
          <a:p>
            <a:pPr marL="0" lvl="0" indent="0" algn="l" rtl="0">
              <a:spcBef>
                <a:spcPts val="1200"/>
              </a:spcBef>
              <a:spcAft>
                <a:spcPts val="0"/>
              </a:spcAft>
              <a:buNone/>
            </a:pPr>
            <a:r>
              <a:rPr lang="en-US"/>
              <a:t>Parents receive via </a:t>
            </a:r>
            <a:r>
              <a:rPr lang="en-US" b="1"/>
              <a:t>Email</a:t>
            </a:r>
            <a:r>
              <a:rPr lang="en-US"/>
              <a:t>:</a:t>
            </a:r>
            <a:endParaRPr/>
          </a:p>
          <a:p>
            <a:pPr marL="274320" lvl="0" indent="-171450" algn="l" rtl="0">
              <a:spcBef>
                <a:spcPts val="0"/>
              </a:spcBef>
              <a:spcAft>
                <a:spcPts val="0"/>
              </a:spcAft>
              <a:buClr>
                <a:schemeClr val="dk1"/>
              </a:buClr>
              <a:buSzPts val="1400"/>
              <a:buFont typeface="Arial"/>
              <a:buChar char="•"/>
            </a:pPr>
            <a:r>
              <a:rPr lang="en-US"/>
              <a:t>School newsletters &amp; other communications</a:t>
            </a:r>
            <a:endParaRPr/>
          </a:p>
          <a:p>
            <a:pPr marL="274320" lvl="0" indent="-171450" algn="l" rtl="0">
              <a:spcBef>
                <a:spcPts val="0"/>
              </a:spcBef>
              <a:spcAft>
                <a:spcPts val="0"/>
              </a:spcAft>
              <a:buClr>
                <a:schemeClr val="dk1"/>
              </a:buClr>
              <a:buSzPts val="1400"/>
              <a:buFont typeface="Arial"/>
              <a:buChar char="•"/>
            </a:pPr>
            <a:r>
              <a:rPr lang="en-US"/>
              <a:t>Major system-level announcements</a:t>
            </a:r>
            <a:endParaRPr/>
          </a:p>
          <a:p>
            <a:pPr marL="274320" lvl="0" indent="-171450" algn="l" rtl="0">
              <a:spcBef>
                <a:spcPts val="0"/>
              </a:spcBef>
              <a:spcAft>
                <a:spcPts val="0"/>
              </a:spcAft>
              <a:buClr>
                <a:schemeClr val="dk1"/>
              </a:buClr>
              <a:buSzPts val="1400"/>
              <a:buFont typeface="Arial"/>
              <a:buChar char="•"/>
            </a:pPr>
            <a:r>
              <a:rPr lang="en-US"/>
              <a:t>HCPSS News weekly newsletter, providing news and upcoming events.</a:t>
            </a:r>
            <a:endParaRPr/>
          </a:p>
          <a:p>
            <a:pPr marL="274320" lvl="0" indent="-171450" algn="l" rtl="0">
              <a:spcBef>
                <a:spcPts val="0"/>
              </a:spcBef>
              <a:spcAft>
                <a:spcPts val="0"/>
              </a:spcAft>
              <a:buClr>
                <a:schemeClr val="dk1"/>
              </a:buClr>
              <a:buSzPts val="1400"/>
              <a:buFont typeface="Arial"/>
              <a:buChar char="•"/>
            </a:pPr>
            <a:r>
              <a:rPr lang="en-US"/>
              <a:t>Emergency notifications (school closings/delays).  </a:t>
            </a:r>
            <a:endParaRPr/>
          </a:p>
          <a:p>
            <a:pPr marL="0" lvl="0" indent="0" algn="l" rtl="0">
              <a:spcBef>
                <a:spcPts val="1200"/>
              </a:spcBef>
              <a:spcAft>
                <a:spcPts val="0"/>
              </a:spcAft>
              <a:buNone/>
            </a:pPr>
            <a:r>
              <a:rPr lang="en-US" b="1"/>
              <a:t>Text messages</a:t>
            </a:r>
            <a:r>
              <a:rPr lang="en-US"/>
              <a:t>: Parents have the option to receive text messages. Texts are sent only for urgent/emergency announcements (school closings and delays, etc.) </a:t>
            </a:r>
            <a:endParaRPr/>
          </a:p>
          <a:p>
            <a:pPr marL="274320" lvl="0" indent="-171450" algn="l" rtl="0">
              <a:spcBef>
                <a:spcPts val="0"/>
              </a:spcBef>
              <a:spcAft>
                <a:spcPts val="0"/>
              </a:spcAft>
              <a:buClr>
                <a:schemeClr val="dk1"/>
              </a:buClr>
              <a:buSzPts val="1400"/>
              <a:buFont typeface="Arial"/>
              <a:buChar char="•"/>
            </a:pPr>
            <a:r>
              <a:rPr lang="en-US"/>
              <a:t>New parents are sent a text message to opt-in for text alerts. If you didn’t receive this, visit www.hcpss.org/hcpss-news/ to troubleshoot. </a:t>
            </a:r>
            <a:endParaRPr/>
          </a:p>
          <a:p>
            <a:pPr marL="274320" lvl="0" indent="-171450" algn="l" rtl="0">
              <a:spcBef>
                <a:spcPts val="0"/>
              </a:spcBef>
              <a:spcAft>
                <a:spcPts val="0"/>
              </a:spcAft>
              <a:buClr>
                <a:schemeClr val="dk1"/>
              </a:buClr>
              <a:buSzPts val="1400"/>
              <a:buFont typeface="Arial"/>
              <a:buChar char="•"/>
            </a:pPr>
            <a:r>
              <a:rPr lang="en-US"/>
              <a:t>Text alerts will be sent to the mobile phone number identified in Family File.</a:t>
            </a:r>
            <a:endParaRPr/>
          </a:p>
          <a:p>
            <a:pPr marL="274320" lvl="0" indent="-171450" algn="l" rtl="0">
              <a:spcBef>
                <a:spcPts val="0"/>
              </a:spcBef>
              <a:spcAft>
                <a:spcPts val="0"/>
              </a:spcAft>
              <a:buClr>
                <a:schemeClr val="dk1"/>
              </a:buClr>
              <a:buSzPts val="1400"/>
              <a:buFont typeface="Arial"/>
              <a:buChar char="•"/>
            </a:pPr>
            <a:r>
              <a:rPr lang="en-US"/>
              <a:t>If you were opted-in to receive text messages last year, and your phone number has not changed, you do not need to opt-in again.</a:t>
            </a:r>
            <a:endParaRPr/>
          </a:p>
          <a:p>
            <a:pPr marL="0" lvl="0" indent="0" algn="l" rtl="0">
              <a:spcBef>
                <a:spcPts val="1200"/>
              </a:spcBef>
              <a:spcAft>
                <a:spcPts val="0"/>
              </a:spcAft>
              <a:buNone/>
            </a:pPr>
            <a:r>
              <a:rPr lang="en-US"/>
              <a:t>Our </a:t>
            </a:r>
            <a:r>
              <a:rPr lang="en-US" b="1"/>
              <a:t>school website</a:t>
            </a:r>
            <a:r>
              <a:rPr lang="en-US"/>
              <a:t> is a one-stop destination where you can quickly find: </a:t>
            </a:r>
            <a:endParaRPr/>
          </a:p>
          <a:p>
            <a:pPr marL="274320" lvl="0" indent="-171450" algn="l" rtl="0">
              <a:spcBef>
                <a:spcPts val="0"/>
              </a:spcBef>
              <a:spcAft>
                <a:spcPts val="0"/>
              </a:spcAft>
              <a:buClr>
                <a:schemeClr val="dk1"/>
              </a:buClr>
              <a:buSzPts val="1400"/>
              <a:buFont typeface="Arial"/>
              <a:buChar char="•"/>
            </a:pPr>
            <a:r>
              <a:rPr lang="en-US"/>
              <a:t>School calendar, announcements and news</a:t>
            </a:r>
            <a:endParaRPr/>
          </a:p>
          <a:p>
            <a:pPr marL="274320" lvl="0" indent="-171450" algn="l" rtl="0">
              <a:spcBef>
                <a:spcPts val="0"/>
              </a:spcBef>
              <a:spcAft>
                <a:spcPts val="0"/>
              </a:spcAft>
              <a:buClr>
                <a:schemeClr val="dk1"/>
              </a:buClr>
              <a:buSzPts val="1400"/>
              <a:buFont typeface="Arial"/>
              <a:buChar char="•"/>
            </a:pPr>
            <a:r>
              <a:rPr lang="en-US"/>
              <a:t>Student activities, sports, clubs</a:t>
            </a:r>
            <a:endParaRPr/>
          </a:p>
          <a:p>
            <a:pPr marL="274320" lvl="0" indent="-171450" algn="l" rtl="0">
              <a:spcBef>
                <a:spcPts val="0"/>
              </a:spcBef>
              <a:spcAft>
                <a:spcPts val="0"/>
              </a:spcAft>
              <a:buClr>
                <a:schemeClr val="dk1"/>
              </a:buClr>
              <a:buSzPts val="1400"/>
              <a:buFont typeface="Arial"/>
              <a:buChar char="•"/>
            </a:pPr>
            <a:r>
              <a:rPr lang="en-US"/>
              <a:t>Services including school meals</a:t>
            </a:r>
            <a:endParaRPr/>
          </a:p>
          <a:p>
            <a:pPr marL="274320" lvl="0" indent="-171450" algn="l" rtl="0">
              <a:spcBef>
                <a:spcPts val="0"/>
              </a:spcBef>
              <a:spcAft>
                <a:spcPts val="0"/>
              </a:spcAft>
              <a:buClr>
                <a:schemeClr val="dk1"/>
              </a:buClr>
              <a:buSzPts val="1400"/>
              <a:buFont typeface="Arial"/>
              <a:buChar char="•"/>
            </a:pPr>
            <a:r>
              <a:rPr lang="en-US"/>
              <a:t>Staff directory and email links</a:t>
            </a:r>
            <a:endParaRPr/>
          </a:p>
          <a:p>
            <a:pPr marL="274320" lvl="0" indent="-171450" algn="l" rtl="0">
              <a:spcBef>
                <a:spcPts val="0"/>
              </a:spcBef>
              <a:spcAft>
                <a:spcPts val="0"/>
              </a:spcAft>
              <a:buClr>
                <a:schemeClr val="dk1"/>
              </a:buClr>
              <a:buSzPts val="1400"/>
              <a:buFont typeface="Arial"/>
              <a:buChar char="•"/>
            </a:pPr>
            <a:r>
              <a:rPr lang="en-US"/>
              <a:t>Quick Links to HCPSS Connect, system website, and other resources for students and parents</a:t>
            </a:r>
            <a:endParaRPr/>
          </a:p>
          <a:p>
            <a:pPr marL="0" lvl="0" indent="0" algn="l" rtl="0">
              <a:lnSpc>
                <a:spcPct val="150000"/>
              </a:lnSpc>
              <a:spcBef>
                <a:spcPts val="1200"/>
              </a:spcBef>
              <a:spcAft>
                <a:spcPts val="0"/>
              </a:spcAft>
              <a:buNone/>
            </a:pPr>
            <a:endParaRPr sz="1200"/>
          </a:p>
          <a:p>
            <a:pPr marL="0" lvl="0" indent="0" algn="l" rtl="0">
              <a:spcBef>
                <a:spcPts val="0"/>
              </a:spcBef>
              <a:spcAft>
                <a:spcPts val="0"/>
              </a:spcAft>
              <a:buNone/>
            </a:pPr>
            <a:endParaRPr sz="1200"/>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892175" y="438150"/>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a:solidFill>
                  <a:srgbClr val="FF0000"/>
                </a:solidFill>
              </a:rPr>
              <a:t>[insert school name &amp; Twitter handle on slide if actively using it; remove 1</a:t>
            </a:r>
            <a:r>
              <a:rPr lang="en-US" b="1" i="1" baseline="30000">
                <a:solidFill>
                  <a:srgbClr val="FF0000"/>
                </a:solidFill>
              </a:rPr>
              <a:t>st</a:t>
            </a:r>
            <a:r>
              <a:rPr lang="en-US" b="1" i="1">
                <a:solidFill>
                  <a:srgbClr val="FF0000"/>
                </a:solidFill>
              </a:rPr>
              <a:t> line if not]</a:t>
            </a:r>
            <a:endParaRPr/>
          </a:p>
          <a:p>
            <a:pPr marL="0" lvl="0" indent="0" algn="l" rtl="0">
              <a:spcBef>
                <a:spcPts val="0"/>
              </a:spcBef>
              <a:spcAft>
                <a:spcPts val="0"/>
              </a:spcAft>
              <a:buNone/>
            </a:pPr>
            <a:endParaRPr/>
          </a:p>
          <a:p>
            <a:pPr marL="0" lvl="0" indent="0" algn="l" rtl="0">
              <a:spcBef>
                <a:spcPts val="0"/>
              </a:spcBef>
              <a:spcAft>
                <a:spcPts val="0"/>
              </a:spcAft>
              <a:buNone/>
            </a:pPr>
            <a:r>
              <a:rPr lang="en-US"/>
              <a:t>Link to our social media sites:</a:t>
            </a:r>
            <a:endParaRPr/>
          </a:p>
          <a:p>
            <a:pPr marL="171450" lvl="0" indent="-171450" algn="l" rtl="0">
              <a:spcBef>
                <a:spcPts val="0"/>
              </a:spcBef>
              <a:spcAft>
                <a:spcPts val="0"/>
              </a:spcAft>
              <a:buClr>
                <a:schemeClr val="dk1"/>
              </a:buClr>
              <a:buSzPts val="1400"/>
              <a:buFont typeface="Arial"/>
              <a:buChar char="•"/>
            </a:pPr>
            <a:r>
              <a:rPr lang="en-US"/>
              <a:t>Get up-to-the-minute updates, news, student and school happenings, and announcements</a:t>
            </a:r>
            <a:endParaRPr/>
          </a:p>
          <a:p>
            <a:pPr marL="171450" lvl="0" indent="-171450" algn="l" rtl="0">
              <a:spcBef>
                <a:spcPts val="0"/>
              </a:spcBef>
              <a:spcAft>
                <a:spcPts val="0"/>
              </a:spcAft>
              <a:buClr>
                <a:schemeClr val="dk1"/>
              </a:buClr>
              <a:buSzPts val="1400"/>
              <a:buFont typeface="Arial"/>
              <a:buChar char="•"/>
            </a:pPr>
            <a:r>
              <a:rPr lang="en-US"/>
              <a:t>Interact with the school and system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3" name="Google Shape;1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1146175" y="498475"/>
            <a:ext cx="4565650" cy="256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Watch your inbox for HCPSS News each week throughout the school year.</a:t>
            </a:r>
            <a:endParaRPr/>
          </a:p>
          <a:p>
            <a:pPr marL="0" lvl="0" indent="0" algn="l" rtl="0">
              <a:spcBef>
                <a:spcPts val="0"/>
              </a:spcBef>
              <a:spcAft>
                <a:spcPts val="0"/>
              </a:spcAft>
              <a:buNone/>
            </a:pPr>
            <a:endParaRPr/>
          </a:p>
          <a:p>
            <a:pPr marL="0" lvl="0" indent="0" algn="l" rtl="0">
              <a:spcBef>
                <a:spcPts val="0"/>
              </a:spcBef>
              <a:spcAft>
                <a:spcPts val="0"/>
              </a:spcAft>
              <a:buNone/>
            </a:pPr>
            <a:r>
              <a:rPr lang="en-US"/>
              <a:t>The HCPSS News weekly email is your source for announcements of</a:t>
            </a:r>
            <a:endParaRPr/>
          </a:p>
          <a:p>
            <a:pPr marL="285750" lvl="0" indent="-285750" algn="l" rtl="0">
              <a:spcBef>
                <a:spcPts val="0"/>
              </a:spcBef>
              <a:spcAft>
                <a:spcPts val="0"/>
              </a:spcAft>
              <a:buClr>
                <a:schemeClr val="dk1"/>
              </a:buClr>
              <a:buSzPts val="1400"/>
              <a:buFont typeface="Arial"/>
              <a:buChar char="•"/>
            </a:pPr>
            <a:r>
              <a:rPr lang="en-US"/>
              <a:t>Upcoming school system programs and events</a:t>
            </a:r>
            <a:endParaRPr/>
          </a:p>
          <a:p>
            <a:pPr marL="285750" lvl="0" indent="-285750" algn="l" rtl="0">
              <a:spcBef>
                <a:spcPts val="0"/>
              </a:spcBef>
              <a:spcAft>
                <a:spcPts val="0"/>
              </a:spcAft>
              <a:buClr>
                <a:schemeClr val="dk1"/>
              </a:buClr>
              <a:buSzPts val="1400"/>
              <a:buFont typeface="Arial"/>
              <a:buChar char="•"/>
            </a:pPr>
            <a:r>
              <a:rPr lang="en-US"/>
              <a:t>Public Hearings and other opportunities to share input and feedback</a:t>
            </a:r>
            <a:endParaRPr/>
          </a:p>
          <a:p>
            <a:pPr marL="285750" lvl="0" indent="-285750" algn="l" rtl="0">
              <a:spcBef>
                <a:spcPts val="0"/>
              </a:spcBef>
              <a:spcAft>
                <a:spcPts val="0"/>
              </a:spcAft>
              <a:buClr>
                <a:schemeClr val="dk1"/>
              </a:buClr>
              <a:buSzPts val="1400"/>
              <a:buFont typeface="Arial"/>
              <a:buChar char="•"/>
            </a:pPr>
            <a:r>
              <a:rPr lang="en-US"/>
              <a:t>Opportunities to participate on school system committees</a:t>
            </a:r>
            <a:endParaRPr/>
          </a:p>
          <a:p>
            <a:pPr marL="285750" lvl="0" indent="-285750" algn="l" rtl="0">
              <a:spcBef>
                <a:spcPts val="0"/>
              </a:spcBef>
              <a:spcAft>
                <a:spcPts val="0"/>
              </a:spcAft>
              <a:buClr>
                <a:schemeClr val="dk1"/>
              </a:buClr>
              <a:buSzPts val="1400"/>
              <a:buFont typeface="Arial"/>
              <a:buChar char="•"/>
            </a:pPr>
            <a:r>
              <a:rPr lang="en-US"/>
              <a:t>Boundary Review updates, and other important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US"/>
              <a:t>All parents are automatically subscribed to HCPSS News.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t>The HCPSS Mobile App is available free to download for iphones, iPad, and Android devices in the app stores (search for “HCPSS”). </a:t>
            </a: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r>
              <a:rPr lang="en-US"/>
              <a:t>The app makes it quick and easy to find the information you need, when you need it. It provides:</a:t>
            </a:r>
            <a:endParaRPr/>
          </a:p>
          <a:p>
            <a:pPr marL="280406" lvl="0" indent="-191506" algn="l" rtl="0">
              <a:spcBef>
                <a:spcPts val="0"/>
              </a:spcBef>
              <a:spcAft>
                <a:spcPts val="0"/>
              </a:spcAft>
              <a:buClr>
                <a:schemeClr val="dk1"/>
              </a:buClr>
              <a:buSzPts val="1400"/>
              <a:buFont typeface="Arial"/>
              <a:buNone/>
            </a:pPr>
            <a:endParaRPr/>
          </a:p>
          <a:p>
            <a:pPr marL="171450" marR="0" lvl="0" indent="-171450" algn="l" rtl="0">
              <a:lnSpc>
                <a:spcPct val="150000"/>
              </a:lnSpc>
              <a:spcBef>
                <a:spcPts val="0"/>
              </a:spcBef>
              <a:spcAft>
                <a:spcPts val="0"/>
              </a:spcAft>
              <a:buClr>
                <a:schemeClr val="dk1"/>
              </a:buClr>
              <a:buSzPts val="1400"/>
              <a:buFont typeface="Arial"/>
              <a:buChar char="•"/>
            </a:pPr>
            <a:r>
              <a:rPr lang="en-US"/>
              <a:t>Messages and calendar dates from all of the schools that your children attend, as well as school district information. </a:t>
            </a:r>
            <a:endParaRPr/>
          </a:p>
          <a:p>
            <a:pPr marL="171450" marR="0" lvl="0" indent="-171450" algn="l" rtl="0">
              <a:lnSpc>
                <a:spcPct val="150000"/>
              </a:lnSpc>
              <a:spcBef>
                <a:spcPts val="0"/>
              </a:spcBef>
              <a:spcAft>
                <a:spcPts val="0"/>
              </a:spcAft>
              <a:buClr>
                <a:schemeClr val="dk1"/>
              </a:buClr>
              <a:buSzPts val="1400"/>
              <a:buFont typeface="Arial"/>
              <a:buChar char="•"/>
            </a:pPr>
            <a:r>
              <a:rPr lang="en-US"/>
              <a:t>School menus</a:t>
            </a:r>
            <a:endParaRPr/>
          </a:p>
          <a:p>
            <a:pPr marL="171450" lvl="0" indent="-171450" algn="l" rtl="0">
              <a:lnSpc>
                <a:spcPct val="150000"/>
              </a:lnSpc>
              <a:spcBef>
                <a:spcPts val="0"/>
              </a:spcBef>
              <a:spcAft>
                <a:spcPts val="0"/>
              </a:spcAft>
              <a:buClr>
                <a:schemeClr val="dk1"/>
              </a:buClr>
              <a:buSzPts val="1400"/>
              <a:buFont typeface="Arial"/>
              <a:buChar char="•"/>
            </a:pPr>
            <a:r>
              <a:rPr lang="en-US"/>
              <a:t>Simplified access to information and quick links</a:t>
            </a:r>
            <a:endParaRPr/>
          </a:p>
          <a:p>
            <a:pPr marL="0" lvl="0" indent="0" algn="l" rtl="0">
              <a:spcBef>
                <a:spcPts val="0"/>
              </a:spcBef>
              <a:spcAft>
                <a:spcPts val="0"/>
              </a:spcAft>
              <a:buNone/>
            </a:pPr>
            <a:endParaRPr/>
          </a:p>
        </p:txBody>
      </p:sp>
      <p:sp>
        <p:nvSpPr>
          <p:cNvPr id="153" name="Google Shape;1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092200" y="438150"/>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t>School Delays and Closings (usually weather-related) are communicated through several information sources:</a:t>
            </a:r>
            <a:endParaRPr/>
          </a:p>
          <a:p>
            <a:pPr marL="0" lvl="0" indent="0" algn="l" rtl="0">
              <a:spcBef>
                <a:spcPts val="0"/>
              </a:spcBef>
              <a:spcAft>
                <a:spcPts val="0"/>
              </a:spcAft>
              <a:buNone/>
            </a:pPr>
            <a:endParaRPr/>
          </a:p>
          <a:p>
            <a:pPr marL="171450" marR="0" lvl="0" indent="-171450" algn="l" rtl="0">
              <a:lnSpc>
                <a:spcPct val="150000"/>
              </a:lnSpc>
              <a:spcBef>
                <a:spcPts val="0"/>
              </a:spcBef>
              <a:spcAft>
                <a:spcPts val="0"/>
              </a:spcAft>
              <a:buClr>
                <a:schemeClr val="dk1"/>
              </a:buClr>
              <a:buSzPts val="1400"/>
              <a:buFont typeface="Arial"/>
              <a:buChar char="•"/>
            </a:pPr>
            <a:r>
              <a:rPr lang="en-US"/>
              <a:t>HCPSS homepage: www.hcpss.org - this is the first and most complete source of information</a:t>
            </a:r>
            <a:endParaRPr/>
          </a:p>
          <a:p>
            <a:pPr marL="171450" lvl="0" indent="-171450" algn="l" rtl="0">
              <a:lnSpc>
                <a:spcPct val="150000"/>
              </a:lnSpc>
              <a:spcBef>
                <a:spcPts val="0"/>
              </a:spcBef>
              <a:spcAft>
                <a:spcPts val="0"/>
              </a:spcAft>
              <a:buClr>
                <a:schemeClr val="dk1"/>
              </a:buClr>
              <a:buSzPts val="1400"/>
              <a:buFont typeface="Arial"/>
              <a:buChar char="•"/>
            </a:pPr>
            <a:r>
              <a:rPr lang="en-US"/>
              <a:t>HCPSS News emails and texts (as described on earlier slide)</a:t>
            </a:r>
            <a:endParaRPr/>
          </a:p>
          <a:p>
            <a:pPr marL="171450" marR="0" lvl="0" indent="-171450" algn="l" rtl="0">
              <a:lnSpc>
                <a:spcPct val="150000"/>
              </a:lnSpc>
              <a:spcBef>
                <a:spcPts val="0"/>
              </a:spcBef>
              <a:spcAft>
                <a:spcPts val="0"/>
              </a:spcAft>
              <a:buClr>
                <a:schemeClr val="dk1"/>
              </a:buClr>
              <a:buSzPts val="1400"/>
              <a:buFont typeface="Arial"/>
              <a:buChar char="•"/>
            </a:pPr>
            <a:r>
              <a:rPr lang="en-US"/>
              <a:t>Social media: Twitter (</a:t>
            </a:r>
            <a:r>
              <a:rPr lang="en-US" sz="1400"/>
              <a:t>@hcpss</a:t>
            </a:r>
            <a:r>
              <a:rPr lang="en-US" sz="800"/>
              <a:t>)</a:t>
            </a:r>
            <a:r>
              <a:rPr lang="en-US"/>
              <a:t> &amp; Facebook (HoCoSchools)</a:t>
            </a:r>
            <a:endParaRPr/>
          </a:p>
          <a:p>
            <a:pPr marL="171450" lvl="0" indent="-171450" algn="l" rtl="0">
              <a:lnSpc>
                <a:spcPct val="150000"/>
              </a:lnSpc>
              <a:spcBef>
                <a:spcPts val="0"/>
              </a:spcBef>
              <a:spcAft>
                <a:spcPts val="0"/>
              </a:spcAft>
              <a:buClr>
                <a:schemeClr val="dk1"/>
              </a:buClr>
              <a:buSzPts val="1400"/>
              <a:buFont typeface="Arial"/>
              <a:buChar char="•"/>
            </a:pPr>
            <a:r>
              <a:rPr lang="en-US"/>
              <a:t>HCPSS TV – channel 42 (Verizon) and 72 (Comcast)</a:t>
            </a:r>
            <a:endParaRPr/>
          </a:p>
          <a:p>
            <a:pPr marL="171450" lvl="0" indent="-171450" algn="l" rtl="0">
              <a:lnSpc>
                <a:spcPct val="150000"/>
              </a:lnSpc>
              <a:spcBef>
                <a:spcPts val="0"/>
              </a:spcBef>
              <a:spcAft>
                <a:spcPts val="0"/>
              </a:spcAft>
              <a:buClr>
                <a:schemeClr val="dk1"/>
              </a:buClr>
              <a:buSzPts val="1400"/>
              <a:buFont typeface="Arial"/>
              <a:buChar char="•"/>
            </a:pPr>
            <a:r>
              <a:rPr lang="en-US"/>
              <a:t>HCPSS Information Hotline recording – 410-313-6666</a:t>
            </a:r>
            <a:endParaRPr/>
          </a:p>
          <a:p>
            <a:pPr marL="171450" lvl="0" indent="-82550" algn="l" rtl="0">
              <a:lnSpc>
                <a:spcPct val="150000"/>
              </a:lnSpc>
              <a:spcBef>
                <a:spcPts val="0"/>
              </a:spcBef>
              <a:spcAft>
                <a:spcPts val="0"/>
              </a:spcAft>
              <a:buClr>
                <a:schemeClr val="dk1"/>
              </a:buClr>
              <a:buSzPts val="1400"/>
              <a:buFont typeface="Arial"/>
              <a:buNone/>
            </a:pPr>
            <a:endParaRPr/>
          </a:p>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1106488" y="438150"/>
            <a:ext cx="4645025" cy="2613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457200" y="3546764"/>
            <a:ext cx="5985164" cy="513844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b="1" i="1">
                <a:solidFill>
                  <a:srgbClr val="FF0000"/>
                </a:solidFill>
                <a:latin typeface="Calibri"/>
                <a:ea typeface="Calibri"/>
                <a:cs typeface="Calibri"/>
                <a:sym typeface="Calibri"/>
              </a:rPr>
              <a:t>Replace [school name] and names/contact info (phone and/or email) for your school’s student support staff members (add/delete titles as needed)</a:t>
            </a:r>
            <a:endParaRPr sz="1400" b="1" i="1">
              <a:solidFill>
                <a:srgbClr val="FF0000"/>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sz="1400">
                <a:solidFill>
                  <a:schemeClr val="dk1"/>
                </a:solidFill>
                <a:latin typeface="Calibri"/>
                <a:ea typeface="Calibri"/>
                <a:cs typeface="Calibri"/>
                <a:sym typeface="Calibri"/>
              </a:rPr>
              <a:t>The mental health and well-being of our students is very important to us. Staff are </a:t>
            </a:r>
            <a:r>
              <a:rPr lang="en-US"/>
              <a:t>available </a:t>
            </a:r>
            <a:r>
              <a:rPr lang="en-US" sz="1400">
                <a:solidFill>
                  <a:schemeClr val="dk1"/>
                </a:solidFill>
                <a:latin typeface="Calibri"/>
                <a:ea typeface="Calibri"/>
                <a:cs typeface="Calibri"/>
                <a:sym typeface="Calibri"/>
              </a:rPr>
              <a:t>to </a:t>
            </a:r>
            <a:r>
              <a:rPr lang="en-US"/>
              <a:t>support students and families</a:t>
            </a:r>
            <a:r>
              <a:rPr lang="en-US" sz="1400">
                <a:solidFill>
                  <a:schemeClr val="dk1"/>
                </a:solidFill>
                <a:latin typeface="Calibri"/>
                <a:ea typeface="Calibri"/>
                <a:cs typeface="Calibri"/>
                <a:sym typeface="Calibri"/>
              </a:rPr>
              <a:t>. These staff work with all students to develop their </a:t>
            </a:r>
            <a:r>
              <a:rPr lang="en-US"/>
              <a:t>unique strengths and abilities.</a:t>
            </a:r>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a:t>Each of these staff members wants to work with parents to best support your child. Please do not hesitate to contact them with questions or concerns. </a:t>
            </a:r>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400">
                <a:solidFill>
                  <a:schemeClr val="dk1"/>
                </a:solidFill>
                <a:latin typeface="Calibri"/>
                <a:ea typeface="Calibri"/>
                <a:cs typeface="Calibri"/>
                <a:sym typeface="Calibri"/>
              </a:rPr>
              <a:t>The “Mental Health and Wellness” page on the HCPSS website provides many valuable resources for all families. Search for “mental health” at www.hcpss.org.</a:t>
            </a:r>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2" name="Google Shape;18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a:spLocks noGrp="1" noRot="1" noChangeAspect="1"/>
          </p:cNvSpPr>
          <p:nvPr>
            <p:ph type="sldImg" idx="2"/>
          </p:nvPr>
        </p:nvSpPr>
        <p:spPr>
          <a:xfrm>
            <a:off x="1108075" y="458788"/>
            <a:ext cx="4633913" cy="2606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9:notes"/>
          <p:cNvSpPr txBox="1">
            <a:spLocks noGrp="1"/>
          </p:cNvSpPr>
          <p:nvPr>
            <p:ph type="body" idx="1"/>
          </p:nvPr>
        </p:nvSpPr>
        <p:spPr>
          <a:xfrm>
            <a:off x="457200" y="3297381"/>
            <a:ext cx="5985164" cy="5387831"/>
          </a:xfrm>
          <a:prstGeom prst="rect">
            <a:avLst/>
          </a:prstGeom>
          <a:noFill/>
          <a:ln>
            <a:noFill/>
          </a:ln>
        </p:spPr>
        <p:txBody>
          <a:bodyPr spcFirstLastPara="1" wrap="square" lIns="91425" tIns="45700" rIns="91425" bIns="45700" anchor="t" anchorCtr="0">
            <a:noAutofit/>
          </a:bodyPr>
          <a:lstStyle/>
          <a:p>
            <a:pPr marL="0" marR="0" lvl="0" indent="0" algn="l" rtl="0">
              <a:lnSpc>
                <a:spcPct val="124285"/>
              </a:lnSpc>
              <a:spcBef>
                <a:spcPts val="0"/>
              </a:spcBef>
              <a:spcAft>
                <a:spcPts val="0"/>
              </a:spcAft>
              <a:buClr>
                <a:schemeClr val="dk1"/>
              </a:buClr>
              <a:buSzPts val="1400"/>
              <a:buFont typeface="Calibri"/>
              <a:buNone/>
            </a:pPr>
            <a:r>
              <a:rPr lang="en-US" b="1"/>
              <a:t>HCPSS Connect </a:t>
            </a:r>
            <a:r>
              <a:rPr lang="en-US"/>
              <a:t>is the one-stop portal to access Synergy, Canvas, and the Family File.</a:t>
            </a:r>
            <a:endParaRPr/>
          </a:p>
          <a:p>
            <a:pPr marL="0" lvl="0" indent="0" algn="l" rtl="0">
              <a:lnSpc>
                <a:spcPct val="124285"/>
              </a:lnSpc>
              <a:spcBef>
                <a:spcPts val="0"/>
              </a:spcBef>
              <a:spcAft>
                <a:spcPts val="0"/>
              </a:spcAft>
              <a:buNone/>
            </a:pPr>
            <a:endParaRPr/>
          </a:p>
          <a:p>
            <a:pPr marL="0" marR="0" lvl="0" indent="0" algn="l" rtl="0">
              <a:lnSpc>
                <a:spcPct val="124285"/>
              </a:lnSpc>
              <a:spcBef>
                <a:spcPts val="0"/>
              </a:spcBef>
              <a:spcAft>
                <a:spcPts val="0"/>
              </a:spcAft>
              <a:buClr>
                <a:schemeClr val="dk1"/>
              </a:buClr>
              <a:buSzPts val="1400"/>
              <a:buFont typeface="Calibri"/>
              <a:buNone/>
            </a:pPr>
            <a:r>
              <a:rPr lang="en-US" b="0" i="0" u="none" strike="noStrike">
                <a:solidFill>
                  <a:schemeClr val="dk1"/>
                </a:solidFill>
              </a:rPr>
              <a:t>The </a:t>
            </a:r>
            <a:r>
              <a:rPr lang="en-US" b="1" i="0" u="none" strike="noStrike">
                <a:solidFill>
                  <a:schemeClr val="dk1"/>
                </a:solidFill>
              </a:rPr>
              <a:t>Synergy</a:t>
            </a:r>
            <a:r>
              <a:rPr lang="en-US" b="0" i="0" u="none" strike="noStrike">
                <a:solidFill>
                  <a:schemeClr val="dk1"/>
                </a:solidFill>
              </a:rPr>
              <a:t> Student Information is your source for official student records &amp; grades. </a:t>
            </a:r>
            <a:endParaRPr/>
          </a:p>
          <a:p>
            <a:pPr marL="0" marR="0" lvl="0" indent="0" algn="l" rtl="0">
              <a:lnSpc>
                <a:spcPct val="124285"/>
              </a:lnSpc>
              <a:spcBef>
                <a:spcPts val="0"/>
              </a:spcBef>
              <a:spcAft>
                <a:spcPts val="0"/>
              </a:spcAft>
              <a:buClr>
                <a:schemeClr val="dk1"/>
              </a:buClr>
              <a:buSzPts val="1400"/>
              <a:buFont typeface="Calibri"/>
              <a:buNone/>
            </a:pPr>
            <a:endParaRPr/>
          </a:p>
          <a:p>
            <a:pPr marL="0" lvl="0" indent="0" algn="l" rtl="0">
              <a:lnSpc>
                <a:spcPct val="124285"/>
              </a:lnSpc>
              <a:spcBef>
                <a:spcPts val="0"/>
              </a:spcBef>
              <a:spcAft>
                <a:spcPts val="0"/>
              </a:spcAft>
              <a:buNone/>
            </a:pPr>
            <a:r>
              <a:rPr lang="en-US"/>
              <a:t>The </a:t>
            </a:r>
            <a:r>
              <a:rPr lang="en-US" b="1"/>
              <a:t>Canvas Learning System </a:t>
            </a:r>
            <a:r>
              <a:rPr lang="en-US"/>
              <a:t>gives teachers, parents, and students tools to communicate, collaborate, and connect. </a:t>
            </a:r>
            <a:endParaRPr/>
          </a:p>
          <a:p>
            <a:pPr marL="0" lvl="0" indent="0" algn="l" rtl="0">
              <a:lnSpc>
                <a:spcPct val="124285"/>
              </a:lnSpc>
              <a:spcBef>
                <a:spcPts val="0"/>
              </a:spcBef>
              <a:spcAft>
                <a:spcPts val="0"/>
              </a:spcAft>
              <a:buNone/>
            </a:pPr>
            <a:endParaRPr/>
          </a:p>
          <a:p>
            <a:pPr marL="0" lvl="0" indent="0" algn="l" rtl="0">
              <a:lnSpc>
                <a:spcPct val="124285"/>
              </a:lnSpc>
              <a:spcBef>
                <a:spcPts val="0"/>
              </a:spcBef>
              <a:spcAft>
                <a:spcPts val="0"/>
              </a:spcAft>
              <a:buNone/>
            </a:pPr>
            <a:r>
              <a:rPr lang="en-US"/>
              <a:t>Both systems are extremely easy to learn and to use.</a:t>
            </a:r>
            <a:endParaRPr/>
          </a:p>
          <a:p>
            <a:pPr marL="0" lvl="0" indent="0" algn="l" rtl="0">
              <a:lnSpc>
                <a:spcPct val="124285"/>
              </a:lnSpc>
              <a:spcBef>
                <a:spcPts val="0"/>
              </a:spcBef>
              <a:spcAft>
                <a:spcPts val="0"/>
              </a:spcAft>
              <a:buNone/>
            </a:pPr>
            <a:endParaRPr b="1"/>
          </a:p>
          <a:p>
            <a:pPr marL="63500" lvl="0" indent="-63500" algn="l" rtl="0">
              <a:lnSpc>
                <a:spcPct val="124285"/>
              </a:lnSpc>
              <a:spcBef>
                <a:spcPts val="0"/>
              </a:spcBef>
              <a:spcAft>
                <a:spcPts val="0"/>
              </a:spcAft>
              <a:buClr>
                <a:schemeClr val="dk1"/>
              </a:buClr>
              <a:buSzPts val="1400"/>
              <a:buFont typeface="Raleway"/>
              <a:buNone/>
            </a:pPr>
            <a:r>
              <a:rPr lang="en-US" b="1"/>
              <a:t>Benefits of HCPSS Connect for Parents, Students &amp; Teachers:</a:t>
            </a:r>
            <a:endParaRPr/>
          </a:p>
          <a:p>
            <a:pPr marL="0" lvl="0" indent="0" algn="l" rtl="0">
              <a:lnSpc>
                <a:spcPct val="124285"/>
              </a:lnSpc>
              <a:spcBef>
                <a:spcPts val="0"/>
              </a:spcBef>
              <a:spcAft>
                <a:spcPts val="0"/>
              </a:spcAft>
              <a:buClr>
                <a:schemeClr val="dk1"/>
              </a:buClr>
              <a:buSzPts val="1400"/>
              <a:buFont typeface="Arial"/>
              <a:buChar char="•"/>
            </a:pPr>
            <a:r>
              <a:rPr lang="en-US"/>
              <a:t>Improved communication and collaboration</a:t>
            </a:r>
            <a:endParaRPr/>
          </a:p>
          <a:p>
            <a:pPr marL="0" lvl="0" indent="0" algn="l" rtl="0">
              <a:lnSpc>
                <a:spcPct val="124285"/>
              </a:lnSpc>
              <a:spcBef>
                <a:spcPts val="0"/>
              </a:spcBef>
              <a:spcAft>
                <a:spcPts val="0"/>
              </a:spcAft>
              <a:buClr>
                <a:schemeClr val="dk1"/>
              </a:buClr>
              <a:buSzPts val="1400"/>
              <a:buFont typeface="Arial"/>
              <a:buChar char="•"/>
            </a:pPr>
            <a:r>
              <a:rPr lang="en-US"/>
              <a:t>All schools and grades use the same digital platform</a:t>
            </a:r>
            <a:endParaRPr/>
          </a:p>
          <a:p>
            <a:pPr marL="0" lvl="0" indent="0" algn="l" rtl="0">
              <a:lnSpc>
                <a:spcPct val="124285"/>
              </a:lnSpc>
              <a:spcBef>
                <a:spcPts val="0"/>
              </a:spcBef>
              <a:spcAft>
                <a:spcPts val="0"/>
              </a:spcAft>
              <a:buClr>
                <a:schemeClr val="dk1"/>
              </a:buClr>
              <a:buSzPts val="1400"/>
              <a:buFont typeface="Arial"/>
              <a:buChar char="•"/>
            </a:pPr>
            <a:r>
              <a:rPr lang="en-US"/>
              <a:t>Single sign-on - 1 user/pass for HCPSS Connect</a:t>
            </a:r>
            <a:endParaRPr/>
          </a:p>
          <a:p>
            <a:pPr marL="0" lvl="0" indent="0" algn="l" rtl="0">
              <a:lnSpc>
                <a:spcPct val="124285"/>
              </a:lnSpc>
              <a:spcBef>
                <a:spcPts val="0"/>
              </a:spcBef>
              <a:spcAft>
                <a:spcPts val="0"/>
              </a:spcAft>
              <a:buClr>
                <a:schemeClr val="dk1"/>
              </a:buClr>
              <a:buSzPts val="1400"/>
              <a:buFont typeface="Arial"/>
              <a:buChar char="•"/>
            </a:pPr>
            <a:r>
              <a:rPr lang="en-US"/>
              <a:t>Anytime/anywhere access</a:t>
            </a:r>
            <a:endParaRPr/>
          </a:p>
          <a:p>
            <a:pPr marL="171450" lvl="0" indent="-82550" algn="l" rtl="0">
              <a:lnSpc>
                <a:spcPct val="124285"/>
              </a:lnSpc>
              <a:spcBef>
                <a:spcPts val="0"/>
              </a:spcBef>
              <a:spcAft>
                <a:spcPts val="0"/>
              </a:spcAft>
              <a:buClr>
                <a:schemeClr val="dk1"/>
              </a:buClr>
              <a:buSzPts val="1400"/>
              <a:buFont typeface="Arial"/>
              <a:buNone/>
            </a:pPr>
            <a:endParaRPr b="1"/>
          </a:p>
          <a:p>
            <a:pPr marL="0" lvl="0" indent="0" algn="l" rtl="0">
              <a:lnSpc>
                <a:spcPct val="124285"/>
              </a:lnSpc>
              <a:spcBef>
                <a:spcPts val="0"/>
              </a:spcBef>
              <a:spcAft>
                <a:spcPts val="0"/>
              </a:spcAft>
              <a:buNone/>
            </a:pPr>
            <a:r>
              <a:rPr lang="en-US"/>
              <a:t>Find full details and instructions online at </a:t>
            </a:r>
            <a:r>
              <a:rPr lang="en-US" b="1"/>
              <a:t>www.hcpss.org/connect</a:t>
            </a:r>
            <a:endParaRPr/>
          </a:p>
          <a:p>
            <a:pPr marL="171450" lvl="0" indent="-82550" algn="l" rtl="0">
              <a:lnSpc>
                <a:spcPct val="124285"/>
              </a:lnSpc>
              <a:spcBef>
                <a:spcPts val="0"/>
              </a:spcBef>
              <a:spcAft>
                <a:spcPts val="0"/>
              </a:spcAft>
              <a:buClr>
                <a:schemeClr val="dk1"/>
              </a:buClr>
              <a:buSzPts val="1400"/>
              <a:buFont typeface="Arial"/>
              <a:buNone/>
            </a:pPr>
            <a:endParaRPr b="1"/>
          </a:p>
          <a:p>
            <a:pPr marL="0" lvl="0" indent="0" algn="l" rtl="0">
              <a:spcBef>
                <a:spcPts val="0"/>
              </a:spcBef>
              <a:spcAft>
                <a:spcPts val="0"/>
              </a:spcAft>
              <a:buNone/>
            </a:pPr>
            <a:endParaRPr/>
          </a:p>
        </p:txBody>
      </p:sp>
      <p:sp>
        <p:nvSpPr>
          <p:cNvPr id="190" name="Google Shape;19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2" name="Google Shape;22;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7"/>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7"/>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hyperlink" Target="http://www.hcpss.org/connect/" TargetMode="External"/><Relationship Id="rId5"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www.hcpss.org/connect/" TargetMode="External"/><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hyperlink" Target="https://www.youtube.com/watch?v=7wv5Oea3Fg8" TargetMode="External"/><Relationship Id="rId11"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hyperlink" Target="http://hcpss.nutrislice.com/"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cpss.org/farms/" TargetMode="Externa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hyperlink" Target="http://hcpss.nutrislice.com/" TargetMode="Externa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hyperlink" Target="http://www.hcpss.org/" TargetMode="External"/><Relationship Id="rId7"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9.jpg"/><Relationship Id="rId5" Type="http://schemas.openxmlformats.org/officeDocument/2006/relationships/image" Target="../media/image16.jpg"/><Relationship Id="rId6" Type="http://schemas.openxmlformats.org/officeDocument/2006/relationships/image" Target="../media/image5.jpg"/><Relationship Id="rId7" Type="http://schemas.openxmlformats.org/officeDocument/2006/relationships/image" Target="../media/image17.jpg"/><Relationship Id="rId8"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www.hcpss.org/connect/"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p:cNvPicPr preferRelativeResize="0"/>
          <p:nvPr/>
        </p:nvPicPr>
        <p:blipFill rotWithShape="1">
          <a:blip r:embed="rId3">
            <a:alphaModFix/>
          </a:blip>
          <a:srcRect/>
          <a:stretch/>
        </p:blipFill>
        <p:spPr>
          <a:xfrm>
            <a:off x="5416062" y="0"/>
            <a:ext cx="3727938" cy="5143500"/>
          </a:xfrm>
          <a:prstGeom prst="rect">
            <a:avLst/>
          </a:prstGeom>
          <a:noFill/>
          <a:ln>
            <a:noFill/>
          </a:ln>
        </p:spPr>
      </p:pic>
      <p:sp>
        <p:nvSpPr>
          <p:cNvPr id="96" name="Google Shape;96;p14"/>
          <p:cNvSpPr txBox="1"/>
          <p:nvPr/>
        </p:nvSpPr>
        <p:spPr>
          <a:xfrm>
            <a:off x="120770" y="541675"/>
            <a:ext cx="5295292" cy="3477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4000" b="1" i="0" u="none" strike="noStrike" cap="none" dirty="0" err="1">
                <a:solidFill>
                  <a:srgbClr val="1B4072"/>
                </a:solidFill>
                <a:latin typeface="Calibri"/>
                <a:ea typeface="Calibri"/>
                <a:cs typeface="Calibri"/>
                <a:sym typeface="Calibri"/>
              </a:rPr>
              <a:t>Bienvenido</a:t>
            </a:r>
            <a:r>
              <a:rPr lang="sv-SE" sz="4000" b="1" i="0" u="none" strike="noStrike" cap="none" dirty="0">
                <a:solidFill>
                  <a:srgbClr val="1B4072"/>
                </a:solidFill>
                <a:latin typeface="Calibri"/>
                <a:ea typeface="Calibri"/>
                <a:cs typeface="Calibri"/>
                <a:sym typeface="Calibri"/>
              </a:rPr>
              <a:t> a la</a:t>
            </a:r>
            <a:endParaRPr lang="sv-SE" dirty="0"/>
          </a:p>
          <a:p>
            <a:pPr marL="0" marR="0" lvl="0" indent="0" algn="ctr" rtl="0">
              <a:spcBef>
                <a:spcPts val="0"/>
              </a:spcBef>
              <a:spcAft>
                <a:spcPts val="0"/>
              </a:spcAft>
              <a:buNone/>
            </a:pPr>
            <a:endParaRPr lang="sv-SE" sz="2800" b="1" i="0" u="none" strike="noStrike" cap="none" dirty="0">
              <a:solidFill>
                <a:srgbClr val="1B4072"/>
              </a:solidFill>
              <a:latin typeface="Calibri"/>
              <a:ea typeface="Calibri"/>
              <a:cs typeface="Calibri"/>
              <a:sym typeface="Calibri"/>
            </a:endParaRPr>
          </a:p>
          <a:p>
            <a:pPr marL="0" marR="0" lvl="0" indent="0" algn="ctr" rtl="0">
              <a:spcBef>
                <a:spcPts val="0"/>
              </a:spcBef>
              <a:spcAft>
                <a:spcPts val="0"/>
              </a:spcAft>
              <a:buNone/>
            </a:pPr>
            <a:r>
              <a:rPr lang="sv-SE" sz="4400" b="1" i="0" u="none" strike="noStrike" cap="none" dirty="0" err="1">
                <a:solidFill>
                  <a:srgbClr val="1B4072"/>
                </a:solidFill>
                <a:latin typeface="Calibri"/>
                <a:ea typeface="Calibri"/>
                <a:cs typeface="Calibri"/>
                <a:sym typeface="Calibri"/>
              </a:rPr>
              <a:t>Noche</a:t>
            </a:r>
            <a:r>
              <a:rPr lang="sv-SE" sz="4400" b="1" i="0" u="none" strike="noStrike" cap="none" dirty="0">
                <a:solidFill>
                  <a:srgbClr val="1B4072"/>
                </a:solidFill>
                <a:latin typeface="Calibri"/>
                <a:ea typeface="Calibri"/>
                <a:cs typeface="Calibri"/>
                <a:sym typeface="Calibri"/>
              </a:rPr>
              <a:t> de </a:t>
            </a:r>
            <a:r>
              <a:rPr lang="sv-SE" sz="4400" b="1" i="0" u="none" strike="noStrike" cap="none" dirty="0" err="1">
                <a:solidFill>
                  <a:srgbClr val="1B4072"/>
                </a:solidFill>
                <a:latin typeface="Calibri"/>
                <a:ea typeface="Calibri"/>
                <a:cs typeface="Calibri"/>
                <a:sym typeface="Calibri"/>
              </a:rPr>
              <a:t>regreso</a:t>
            </a:r>
            <a:endParaRPr lang="sv-SE" sz="4400" b="1" i="0" u="none" strike="noStrike" cap="none" dirty="0">
              <a:solidFill>
                <a:srgbClr val="1B4072"/>
              </a:solidFill>
              <a:latin typeface="Calibri"/>
              <a:ea typeface="Calibri"/>
              <a:cs typeface="Calibri"/>
              <a:sym typeface="Calibri"/>
            </a:endParaRPr>
          </a:p>
          <a:p>
            <a:pPr marL="0" marR="0" lvl="0" indent="0" algn="ctr" rtl="0">
              <a:spcBef>
                <a:spcPts val="0"/>
              </a:spcBef>
              <a:spcAft>
                <a:spcPts val="0"/>
              </a:spcAft>
              <a:buNone/>
            </a:pPr>
            <a:r>
              <a:rPr lang="sv-SE" sz="4400" b="1" dirty="0">
                <a:solidFill>
                  <a:srgbClr val="1B4072"/>
                </a:solidFill>
                <a:latin typeface="Calibri"/>
                <a:ea typeface="Calibri"/>
                <a:cs typeface="Calibri"/>
                <a:sym typeface="Calibri"/>
              </a:rPr>
              <a:t>a la </a:t>
            </a:r>
            <a:r>
              <a:rPr lang="sv-SE" sz="4400" b="1" dirty="0" err="1">
                <a:solidFill>
                  <a:srgbClr val="1B4072"/>
                </a:solidFill>
                <a:latin typeface="Calibri"/>
                <a:ea typeface="Calibri"/>
                <a:cs typeface="Calibri"/>
                <a:sym typeface="Calibri"/>
              </a:rPr>
              <a:t>escuela</a:t>
            </a:r>
            <a:endParaRPr lang="sv-SE" sz="4400" b="1" i="0" u="none" strike="noStrike" cap="none" dirty="0">
              <a:solidFill>
                <a:srgbClr val="1B4072"/>
              </a:solidFill>
              <a:latin typeface="Calibri"/>
              <a:ea typeface="Calibri"/>
              <a:cs typeface="Calibri"/>
              <a:sym typeface="Calibri"/>
            </a:endParaRPr>
          </a:p>
          <a:p>
            <a:pPr algn="ctr"/>
            <a:r>
              <a:rPr lang="sv-SE" sz="5400" b="1" dirty="0" err="1" smtClean="0">
                <a:solidFill>
                  <a:srgbClr val="1B4072"/>
                </a:solidFill>
                <a:latin typeface="Calibri"/>
                <a:ea typeface="Calibri"/>
                <a:cs typeface="Calibri"/>
                <a:sym typeface="Calibri"/>
              </a:rPr>
              <a:t>Ellicott</a:t>
            </a:r>
            <a:r>
              <a:rPr lang="sv-SE" sz="5400" b="1" dirty="0" smtClean="0">
                <a:solidFill>
                  <a:srgbClr val="1B4072"/>
                </a:solidFill>
                <a:latin typeface="Calibri"/>
                <a:ea typeface="Calibri"/>
                <a:cs typeface="Calibri"/>
                <a:sym typeface="Calibri"/>
              </a:rPr>
              <a:t> Mills </a:t>
            </a:r>
            <a:r>
              <a:rPr lang="sv-SE" sz="5400" b="1" dirty="0" err="1" smtClean="0">
                <a:solidFill>
                  <a:srgbClr val="1B4072"/>
                </a:solidFill>
                <a:latin typeface="Calibri"/>
                <a:ea typeface="Calibri"/>
                <a:cs typeface="Calibri"/>
                <a:sym typeface="Calibri"/>
              </a:rPr>
              <a:t>Middle</a:t>
            </a:r>
            <a:r>
              <a:rPr lang="sv-SE" sz="5400" b="1" dirty="0" smtClean="0">
                <a:solidFill>
                  <a:srgbClr val="1B4072"/>
                </a:solidFill>
                <a:latin typeface="Calibri"/>
                <a:ea typeface="Calibri"/>
                <a:cs typeface="Calibri"/>
                <a:sym typeface="Calibri"/>
              </a:rPr>
              <a:t> </a:t>
            </a:r>
            <a:r>
              <a:rPr lang="sv-SE" sz="5400" b="1" dirty="0" err="1" smtClean="0">
                <a:solidFill>
                  <a:srgbClr val="1B4072"/>
                </a:solidFill>
                <a:latin typeface="Calibri"/>
                <a:ea typeface="Calibri"/>
                <a:cs typeface="Calibri"/>
                <a:sym typeface="Calibri"/>
              </a:rPr>
              <a:t>School</a:t>
            </a:r>
            <a:r>
              <a:rPr lang="sv-SE" sz="5400" b="1" dirty="0" smtClean="0">
                <a:solidFill>
                  <a:srgbClr val="1B4072"/>
                </a:solidFill>
                <a:latin typeface="Calibri"/>
                <a:ea typeface="Calibri"/>
                <a:cs typeface="Calibri"/>
                <a:sym typeface="Calibri"/>
              </a:rPr>
              <a:t> </a:t>
            </a:r>
            <a:endParaRPr lang="sv-SE" sz="5400" dirty="0"/>
          </a:p>
          <a:p>
            <a:pPr marL="0" marR="0" lvl="0" indent="0" algn="ctr" rtl="0">
              <a:spcBef>
                <a:spcPts val="0"/>
              </a:spcBef>
              <a:spcAft>
                <a:spcPts val="0"/>
              </a:spcAft>
              <a:buNone/>
            </a:pPr>
            <a:endParaRPr lang="sv-SE" sz="5400" b="1" i="0" u="none" strike="noStrike" cap="none" dirty="0">
              <a:solidFill>
                <a:srgbClr val="1B407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3"/>
          <p:cNvPicPr preferRelativeResize="0"/>
          <p:nvPr/>
        </p:nvPicPr>
        <p:blipFill rotWithShape="1">
          <a:blip r:embed="rId3">
            <a:alphaModFix/>
          </a:blip>
          <a:srcRect/>
          <a:stretch/>
        </p:blipFill>
        <p:spPr>
          <a:xfrm>
            <a:off x="370719" y="1062012"/>
            <a:ext cx="2897414" cy="1086532"/>
          </a:xfrm>
          <a:prstGeom prst="rect">
            <a:avLst/>
          </a:prstGeom>
          <a:noFill/>
          <a:ln>
            <a:noFill/>
          </a:ln>
        </p:spPr>
      </p:pic>
      <p:sp>
        <p:nvSpPr>
          <p:cNvPr id="207" name="Google Shape;207;p23"/>
          <p:cNvSpPr/>
          <p:nvPr/>
        </p:nvSpPr>
        <p:spPr>
          <a:xfrm>
            <a:off x="3319439" y="719891"/>
            <a:ext cx="5824561" cy="2427499"/>
          </a:xfrm>
          <a:prstGeom prst="rect">
            <a:avLst/>
          </a:prstGeom>
          <a:noFill/>
          <a:ln>
            <a:noFill/>
          </a:ln>
        </p:spPr>
        <p:txBody>
          <a:bodyPr spcFirstLastPara="1" wrap="square" lIns="91425" tIns="45700" rIns="91425" bIns="45700" anchor="t" anchorCtr="0">
            <a:noAutofit/>
          </a:bodyPr>
          <a:lstStyle/>
          <a:p>
            <a:pPr marL="214313" marR="0" lvl="0" indent="-214313" algn="l" rtl="0">
              <a:spcBef>
                <a:spcPts val="0"/>
              </a:spcBef>
              <a:spcAft>
                <a:spcPts val="0"/>
              </a:spcAft>
              <a:buClr>
                <a:srgbClr val="002060"/>
              </a:buClr>
              <a:buSzPts val="3200"/>
              <a:buFont typeface="Arial"/>
              <a:buChar char="•"/>
            </a:pPr>
            <a:r>
              <a:rPr lang="es-ES_tradnl" sz="3000" dirty="0">
                <a:solidFill>
                  <a:srgbClr val="002060"/>
                </a:solidFill>
                <a:latin typeface="Calibri"/>
                <a:ea typeface="Calibri"/>
                <a:cs typeface="Calibri"/>
                <a:sym typeface="Calibri"/>
              </a:rPr>
              <a:t>Información de contacto de padres</a:t>
            </a:r>
            <a:endParaRPr lang="es-ES_tradnl" sz="3000" dirty="0"/>
          </a:p>
          <a:p>
            <a:pPr marL="214313" marR="0" lvl="0" indent="-214313" algn="l" rtl="0">
              <a:spcBef>
                <a:spcPts val="0"/>
              </a:spcBef>
              <a:spcAft>
                <a:spcPts val="0"/>
              </a:spcAft>
              <a:buClr>
                <a:srgbClr val="002060"/>
              </a:buClr>
              <a:buSzPts val="3200"/>
              <a:buFont typeface="Arial"/>
              <a:buChar char="•"/>
            </a:pPr>
            <a:r>
              <a:rPr lang="es-ES_tradnl" sz="3000" dirty="0">
                <a:solidFill>
                  <a:srgbClr val="002060"/>
                </a:solidFill>
                <a:latin typeface="Calibri"/>
                <a:ea typeface="Calibri"/>
                <a:cs typeface="Calibri"/>
                <a:sym typeface="Calibri"/>
              </a:rPr>
              <a:t>Datos y contactos médicos</a:t>
            </a:r>
            <a:endParaRPr lang="es-ES_tradnl" sz="3000" dirty="0"/>
          </a:p>
          <a:p>
            <a:pPr marL="214313" marR="0" lvl="0" indent="-214313" algn="l" rtl="0">
              <a:spcBef>
                <a:spcPts val="0"/>
              </a:spcBef>
              <a:spcAft>
                <a:spcPts val="0"/>
              </a:spcAft>
              <a:buClr>
                <a:srgbClr val="002060"/>
              </a:buClr>
              <a:buSzPts val="3200"/>
              <a:buFont typeface="Arial"/>
              <a:buChar char="•"/>
            </a:pPr>
            <a:r>
              <a:rPr lang="es-ES_tradnl" sz="3000" dirty="0">
                <a:solidFill>
                  <a:srgbClr val="002060"/>
                </a:solidFill>
                <a:latin typeface="Calibri"/>
                <a:ea typeface="Calibri"/>
                <a:cs typeface="Calibri"/>
                <a:sym typeface="Calibri"/>
              </a:rPr>
              <a:t>Transporte después de la escuela</a:t>
            </a:r>
            <a:endParaRPr lang="es-ES_tradnl" sz="3000" dirty="0"/>
          </a:p>
          <a:p>
            <a:pPr marL="214313" marR="0" lvl="0" indent="-214313" algn="l" rtl="0">
              <a:spcBef>
                <a:spcPts val="0"/>
              </a:spcBef>
              <a:spcAft>
                <a:spcPts val="0"/>
              </a:spcAft>
              <a:buClr>
                <a:srgbClr val="002060"/>
              </a:buClr>
              <a:buSzPts val="3200"/>
              <a:buFont typeface="Arial"/>
              <a:buChar char="•"/>
            </a:pPr>
            <a:r>
              <a:rPr lang="es-ES_tradnl" sz="3000" dirty="0">
                <a:solidFill>
                  <a:srgbClr val="002060"/>
                </a:solidFill>
                <a:latin typeface="Calibri"/>
                <a:ea typeface="Calibri"/>
                <a:cs typeface="Calibri"/>
                <a:sym typeface="Calibri"/>
              </a:rPr>
              <a:t>Preferencias de privacidad de datos</a:t>
            </a:r>
            <a:endParaRPr lang="es-ES_tradnl" sz="3000" dirty="0"/>
          </a:p>
        </p:txBody>
      </p:sp>
      <p:sp>
        <p:nvSpPr>
          <p:cNvPr id="208" name="Google Shape;208;p23">
            <a:hlinkClick r:id="rId4"/>
          </p:cNvPr>
          <p:cNvSpPr txBox="1"/>
          <p:nvPr/>
        </p:nvSpPr>
        <p:spPr>
          <a:xfrm>
            <a:off x="0" y="4192893"/>
            <a:ext cx="9144000" cy="702900"/>
          </a:xfrm>
          <a:prstGeom prst="rect">
            <a:avLst/>
          </a:prstGeom>
          <a:solidFill>
            <a:srgbClr val="C865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s-ES_tradnl" sz="3600">
                <a:solidFill>
                  <a:schemeClr val="lt1"/>
                </a:solidFill>
                <a:latin typeface="Calibri"/>
                <a:ea typeface="Calibri"/>
                <a:cs typeface="Calibri"/>
                <a:sym typeface="Calibri"/>
              </a:rPr>
              <a:t>www.hcpss.org/connect</a:t>
            </a:r>
            <a:endParaRPr lang="es-ES_tradnl" sz="4000">
              <a:solidFill>
                <a:schemeClr val="lt1"/>
              </a:solidFill>
              <a:latin typeface="Calibri"/>
              <a:ea typeface="Calibri"/>
              <a:cs typeface="Calibri"/>
              <a:sym typeface="Calibri"/>
            </a:endParaRPr>
          </a:p>
        </p:txBody>
      </p:sp>
      <p:sp>
        <p:nvSpPr>
          <p:cNvPr id="209" name="Google Shape;209;p23"/>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a:solidFill>
                  <a:schemeClr val="lt1"/>
                </a:solidFill>
                <a:latin typeface="Calibri"/>
                <a:ea typeface="Calibri"/>
                <a:cs typeface="Calibri"/>
                <a:sym typeface="Calibri"/>
              </a:rPr>
              <a:t>Actualice la información del estudiante</a:t>
            </a:r>
            <a:endParaRPr lang="es-ES_tradnl"/>
          </a:p>
        </p:txBody>
      </p:sp>
      <p:pic>
        <p:nvPicPr>
          <p:cNvPr id="210" name="Google Shape;210;p23" descr="https://lh6.googleusercontent.com/L4J6Kut8Lhc9G6oT37MzqR6FkvmR_SQ7mUDlcynSd2RBLaT3GHczCDq3i2EEY-2HferLog7N-kFzKbSqkrGxfvXzk2RpvS8UZPoF2wuHvRaheYm2LM93Rtl_id_nGicRmRy_racLb48"/>
          <p:cNvPicPr preferRelativeResize="0"/>
          <p:nvPr/>
        </p:nvPicPr>
        <p:blipFill rotWithShape="1">
          <a:blip r:embed="rId5">
            <a:alphaModFix/>
          </a:blip>
          <a:srcRect/>
          <a:stretch/>
        </p:blipFill>
        <p:spPr>
          <a:xfrm>
            <a:off x="370719" y="2831091"/>
            <a:ext cx="2897414" cy="1028911"/>
          </a:xfrm>
          <a:prstGeom prst="rect">
            <a:avLst/>
          </a:prstGeom>
          <a:noFill/>
          <a:ln>
            <a:noFill/>
          </a:ln>
        </p:spPr>
      </p:pic>
      <p:sp>
        <p:nvSpPr>
          <p:cNvPr id="211" name="Google Shape;211;p23"/>
          <p:cNvSpPr/>
          <p:nvPr/>
        </p:nvSpPr>
        <p:spPr>
          <a:xfrm>
            <a:off x="3618403" y="3191105"/>
            <a:ext cx="5313900" cy="1001788"/>
          </a:xfrm>
          <a:prstGeom prst="rect">
            <a:avLst/>
          </a:prstGeom>
          <a:noFill/>
          <a:ln>
            <a:noFill/>
          </a:ln>
        </p:spPr>
        <p:txBody>
          <a:bodyPr spcFirstLastPara="1" wrap="square" lIns="91425" tIns="45700" rIns="91425" bIns="45700" anchor="t" anchorCtr="0">
            <a:noAutofit/>
          </a:bodyPr>
          <a:lstStyle/>
          <a:p>
            <a:pPr marL="214313" marR="0" lvl="0" indent="-214313" algn="l" rtl="0">
              <a:spcBef>
                <a:spcPts val="0"/>
              </a:spcBef>
              <a:spcAft>
                <a:spcPts val="0"/>
              </a:spcAft>
              <a:buClr>
                <a:srgbClr val="002060"/>
              </a:buClr>
              <a:buSzPts val="3200"/>
              <a:buFont typeface="Arial"/>
              <a:buChar char="•"/>
            </a:pPr>
            <a:r>
              <a:rPr lang="es-ES_tradnl" sz="3200" dirty="0">
                <a:solidFill>
                  <a:srgbClr val="002060"/>
                </a:solidFill>
                <a:latin typeface="Calibri"/>
                <a:ea typeface="Calibri"/>
                <a:cs typeface="Calibri"/>
                <a:sym typeface="Calibri"/>
              </a:rPr>
              <a:t>Formularios de participación en [actividades] atléticas</a:t>
            </a:r>
          </a:p>
        </p:txBody>
      </p:sp>
      <p:cxnSp>
        <p:nvCxnSpPr>
          <p:cNvPr id="212" name="Google Shape;212;p23"/>
          <p:cNvCxnSpPr/>
          <p:nvPr/>
        </p:nvCxnSpPr>
        <p:spPr>
          <a:xfrm rot="10800000" flipH="1">
            <a:off x="3806300" y="3047831"/>
            <a:ext cx="5104800" cy="25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a:solidFill>
                  <a:schemeClr val="lt1"/>
                </a:solidFill>
                <a:latin typeface="Calibri"/>
                <a:ea typeface="Calibri"/>
                <a:cs typeface="Calibri"/>
                <a:sym typeface="Calibri"/>
              </a:rPr>
              <a:t>HCPSS Connect: Cómo obtener ayuda</a:t>
            </a:r>
            <a:endParaRPr lang="es-ES_tradnl" sz="3600">
              <a:solidFill>
                <a:srgbClr val="B8D87A"/>
              </a:solidFill>
              <a:latin typeface="Calibri"/>
              <a:ea typeface="Calibri"/>
              <a:cs typeface="Calibri"/>
              <a:sym typeface="Calibri"/>
            </a:endParaRPr>
          </a:p>
        </p:txBody>
      </p:sp>
      <p:sp>
        <p:nvSpPr>
          <p:cNvPr id="219" name="Google Shape;219;p24"/>
          <p:cNvSpPr txBox="1"/>
          <p:nvPr/>
        </p:nvSpPr>
        <p:spPr>
          <a:xfrm>
            <a:off x="287867" y="775252"/>
            <a:ext cx="3967898" cy="3200400"/>
          </a:xfrm>
          <a:prstGeom prst="rect">
            <a:avLst/>
          </a:prstGeom>
          <a:noFill/>
          <a:ln>
            <a:noFill/>
          </a:ln>
        </p:spPr>
        <p:txBody>
          <a:bodyPr spcFirstLastPara="1" wrap="square" lIns="68550" tIns="68550" rIns="68550" bIns="68550" anchor="t" anchorCtr="0">
            <a:noAutofit/>
          </a:bodyPr>
          <a:lstStyle/>
          <a:p>
            <a:pPr marL="0" marR="0" lvl="0" indent="0" algn="ctr" rtl="0">
              <a:lnSpc>
                <a:spcPct val="120000"/>
              </a:lnSpc>
              <a:spcBef>
                <a:spcPts val="0"/>
              </a:spcBef>
              <a:spcAft>
                <a:spcPts val="0"/>
              </a:spcAft>
              <a:buNone/>
            </a:pPr>
            <a:r>
              <a:rPr lang="es-ES_tradnl" sz="3200" b="1" dirty="0">
                <a:solidFill>
                  <a:srgbClr val="548135"/>
                </a:solidFill>
                <a:latin typeface="Calibri"/>
                <a:ea typeface="Calibri"/>
                <a:cs typeface="Calibri"/>
                <a:sym typeface="Calibri"/>
              </a:rPr>
              <a:t>Asistencia para iniciar sesión:</a:t>
            </a:r>
            <a:endParaRPr lang="es-ES_tradnl" dirty="0"/>
          </a:p>
          <a:p>
            <a:pPr marL="0" marR="0" lvl="0" indent="0" algn="ctr" rtl="0">
              <a:lnSpc>
                <a:spcPts val="3160"/>
              </a:lnSpc>
              <a:spcBef>
                <a:spcPts val="0"/>
              </a:spcBef>
              <a:spcAft>
                <a:spcPts val="0"/>
              </a:spcAft>
              <a:buNone/>
            </a:pPr>
            <a:r>
              <a:rPr lang="es-ES_tradnl" sz="2800" dirty="0">
                <a:solidFill>
                  <a:srgbClr val="000000"/>
                </a:solidFill>
                <a:latin typeface="Calibri"/>
                <a:ea typeface="Calibri"/>
                <a:cs typeface="Calibri"/>
                <a:sym typeface="Calibri"/>
              </a:rPr>
              <a:t>Contáctese con la </a:t>
            </a:r>
          </a:p>
          <a:p>
            <a:pPr marL="0" marR="0" lvl="0" indent="0" algn="ctr" rtl="0">
              <a:lnSpc>
                <a:spcPts val="3160"/>
              </a:lnSpc>
              <a:spcBef>
                <a:spcPts val="0"/>
              </a:spcBef>
              <a:spcAft>
                <a:spcPts val="0"/>
              </a:spcAft>
              <a:buNone/>
            </a:pPr>
            <a:r>
              <a:rPr lang="es-ES_tradnl" sz="2800" dirty="0">
                <a:solidFill>
                  <a:srgbClr val="000000"/>
                </a:solidFill>
                <a:latin typeface="Calibri"/>
                <a:ea typeface="Calibri"/>
                <a:cs typeface="Calibri"/>
                <a:sym typeface="Calibri"/>
              </a:rPr>
              <a:t>oficina escolar</a:t>
            </a:r>
          </a:p>
          <a:p>
            <a:pPr marL="0" marR="0" lvl="0" indent="0" algn="l" rtl="0">
              <a:lnSpc>
                <a:spcPct val="150000"/>
              </a:lnSpc>
              <a:spcBef>
                <a:spcPts val="0"/>
              </a:spcBef>
              <a:spcAft>
                <a:spcPts val="0"/>
              </a:spcAft>
              <a:buNone/>
            </a:pPr>
            <a:endParaRPr lang="es-ES_tradnl" sz="3200" dirty="0">
              <a:solidFill>
                <a:srgbClr val="000000"/>
              </a:solidFill>
              <a:latin typeface="Calibri"/>
              <a:ea typeface="Calibri"/>
              <a:cs typeface="Calibri"/>
              <a:sym typeface="Calibri"/>
            </a:endParaRPr>
          </a:p>
        </p:txBody>
      </p:sp>
      <p:pic>
        <p:nvPicPr>
          <p:cNvPr id="220" name="Google Shape;220;p24"/>
          <p:cNvPicPr preferRelativeResize="0"/>
          <p:nvPr/>
        </p:nvPicPr>
        <p:blipFill rotWithShape="1">
          <a:blip r:embed="rId3">
            <a:alphaModFix/>
          </a:blip>
          <a:srcRect/>
          <a:stretch/>
        </p:blipFill>
        <p:spPr>
          <a:xfrm>
            <a:off x="1528893" y="2802738"/>
            <a:ext cx="1485845" cy="1485845"/>
          </a:xfrm>
          <a:prstGeom prst="rect">
            <a:avLst/>
          </a:prstGeom>
          <a:noFill/>
          <a:ln>
            <a:noFill/>
          </a:ln>
        </p:spPr>
      </p:pic>
      <p:sp>
        <p:nvSpPr>
          <p:cNvPr id="221" name="Google Shape;221;p24"/>
          <p:cNvSpPr txBox="1"/>
          <p:nvPr/>
        </p:nvSpPr>
        <p:spPr>
          <a:xfrm>
            <a:off x="4922349" y="1205375"/>
            <a:ext cx="4004400" cy="631800"/>
          </a:xfrm>
          <a:prstGeom prst="rect">
            <a:avLst/>
          </a:prstGeom>
          <a:noFill/>
          <a:ln>
            <a:noFill/>
          </a:ln>
        </p:spPr>
        <p:txBody>
          <a:bodyPr spcFirstLastPara="1" wrap="square" lIns="68550" tIns="68550" rIns="68550" bIns="68550" anchor="t" anchorCtr="0">
            <a:noAutofit/>
          </a:bodyPr>
          <a:lstStyle/>
          <a:p>
            <a:pPr marL="0" marR="0" lvl="0" indent="0" algn="ctr" rtl="0">
              <a:spcBef>
                <a:spcPts val="0"/>
              </a:spcBef>
              <a:spcAft>
                <a:spcPts val="0"/>
              </a:spcAft>
              <a:buNone/>
            </a:pPr>
            <a:r>
              <a:rPr lang="es-ES_tradnl" sz="3200" b="1" dirty="0">
                <a:solidFill>
                  <a:srgbClr val="548135"/>
                </a:solidFill>
                <a:latin typeface="Calibri"/>
                <a:ea typeface="Calibri"/>
                <a:cs typeface="Calibri"/>
                <a:sym typeface="Calibri"/>
              </a:rPr>
              <a:t>Guías y recursos:</a:t>
            </a:r>
          </a:p>
        </p:txBody>
      </p:sp>
      <p:sp>
        <p:nvSpPr>
          <p:cNvPr id="222" name="Google Shape;222;p24">
            <a:hlinkClick r:id="rId4"/>
          </p:cNvPr>
          <p:cNvSpPr txBox="1"/>
          <p:nvPr/>
        </p:nvSpPr>
        <p:spPr>
          <a:xfrm>
            <a:off x="4922349" y="1768576"/>
            <a:ext cx="3792900" cy="5832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s-ES_tradnl" sz="2800">
                <a:solidFill>
                  <a:schemeClr val="dk1"/>
                </a:solidFill>
                <a:latin typeface="Calibri"/>
                <a:ea typeface="Calibri"/>
                <a:cs typeface="Calibri"/>
                <a:sym typeface="Calibri"/>
              </a:rPr>
              <a:t>www.hcpss.org/connect</a:t>
            </a:r>
            <a:endParaRPr lang="es-ES_tradnl"/>
          </a:p>
        </p:txBody>
      </p:sp>
      <p:pic>
        <p:nvPicPr>
          <p:cNvPr id="223" name="Google Shape;223;p24"/>
          <p:cNvPicPr preferRelativeResize="0"/>
          <p:nvPr/>
        </p:nvPicPr>
        <p:blipFill rotWithShape="1">
          <a:blip r:embed="rId5">
            <a:alphaModFix/>
          </a:blip>
          <a:srcRect/>
          <a:stretch/>
        </p:blipFill>
        <p:spPr>
          <a:xfrm>
            <a:off x="5662861" y="2440438"/>
            <a:ext cx="2523462" cy="11052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p:nvPr/>
        </p:nvSpPr>
        <p:spPr>
          <a:xfrm>
            <a:off x="17253"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600"/>
              <a:buFont typeface="Calibri"/>
              <a:buNone/>
            </a:pPr>
            <a:r>
              <a:rPr lang="es-ES_tradnl" sz="3600" dirty="0" err="1">
                <a:solidFill>
                  <a:srgbClr val="FFFFFF"/>
                </a:solidFill>
                <a:latin typeface="Calibri"/>
                <a:ea typeface="Calibri"/>
                <a:cs typeface="Calibri"/>
                <a:sym typeface="Calibri"/>
              </a:rPr>
              <a:t>Canvas</a:t>
            </a:r>
            <a:r>
              <a:rPr lang="es-ES_tradnl" sz="3600" dirty="0">
                <a:solidFill>
                  <a:srgbClr val="FFFFFF"/>
                </a:solidFill>
                <a:latin typeface="Calibri"/>
                <a:ea typeface="Calibri"/>
                <a:cs typeface="Calibri"/>
                <a:sym typeface="Calibri"/>
              </a:rPr>
              <a:t>: Qué esperar</a:t>
            </a:r>
          </a:p>
        </p:txBody>
      </p:sp>
      <p:grpSp>
        <p:nvGrpSpPr>
          <p:cNvPr id="230" name="Google Shape;230;p25"/>
          <p:cNvGrpSpPr/>
          <p:nvPr/>
        </p:nvGrpSpPr>
        <p:grpSpPr>
          <a:xfrm>
            <a:off x="6279237" y="817558"/>
            <a:ext cx="2766532" cy="1523711"/>
            <a:chOff x="6402809" y="2863790"/>
            <a:chExt cx="2790327" cy="1536817"/>
          </a:xfrm>
        </p:grpSpPr>
        <p:pic>
          <p:nvPicPr>
            <p:cNvPr id="231" name="Google Shape;231;p25"/>
            <p:cNvPicPr preferRelativeResize="0"/>
            <p:nvPr/>
          </p:nvPicPr>
          <p:blipFill rotWithShape="1">
            <a:blip r:embed="rId3">
              <a:alphaModFix/>
            </a:blip>
            <a:srcRect/>
            <a:stretch/>
          </p:blipFill>
          <p:spPr>
            <a:xfrm>
              <a:off x="6402809" y="2863790"/>
              <a:ext cx="2506855" cy="1097949"/>
            </a:xfrm>
            <a:prstGeom prst="rect">
              <a:avLst/>
            </a:prstGeom>
            <a:noFill/>
            <a:ln>
              <a:noFill/>
            </a:ln>
          </p:spPr>
        </p:pic>
        <p:sp>
          <p:nvSpPr>
            <p:cNvPr id="232" name="Google Shape;232;p25"/>
            <p:cNvSpPr/>
            <p:nvPr/>
          </p:nvSpPr>
          <p:spPr>
            <a:xfrm>
              <a:off x="7095743" y="3888408"/>
              <a:ext cx="2097393" cy="5121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70C0"/>
                </a:buClr>
                <a:buSzPts val="2700"/>
                <a:buFont typeface="Calibri"/>
                <a:buNone/>
              </a:pPr>
              <a:r>
                <a:rPr lang="es-ES_tradnl" sz="2700" b="1">
                  <a:solidFill>
                    <a:srgbClr val="0070C0"/>
                  </a:solidFill>
                  <a:latin typeface="Calibri"/>
                  <a:ea typeface="Calibri"/>
                  <a:cs typeface="Calibri"/>
                  <a:sym typeface="Calibri"/>
                </a:rPr>
                <a:t>CANVAS</a:t>
              </a:r>
              <a:endParaRPr lang="es-ES_tradnl" sz="2700">
                <a:solidFill>
                  <a:srgbClr val="0070C0"/>
                </a:solidFill>
                <a:latin typeface="Calibri"/>
                <a:ea typeface="Calibri"/>
                <a:cs typeface="Calibri"/>
                <a:sym typeface="Calibri"/>
              </a:endParaRPr>
            </a:p>
          </p:txBody>
        </p:sp>
      </p:grpSp>
      <p:sp>
        <p:nvSpPr>
          <p:cNvPr id="233" name="Google Shape;233;p25"/>
          <p:cNvSpPr txBox="1"/>
          <p:nvPr/>
        </p:nvSpPr>
        <p:spPr>
          <a:xfrm>
            <a:off x="1206974" y="2400058"/>
            <a:ext cx="3974626" cy="5078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350"/>
              <a:buFont typeface="Calibri"/>
              <a:buNone/>
            </a:pPr>
            <a:endParaRPr lang="es-ES_tradnl" sz="1350">
              <a:solidFill>
                <a:schemeClr val="dk1"/>
              </a:solidFill>
              <a:latin typeface="Calibri"/>
              <a:ea typeface="Calibri"/>
              <a:cs typeface="Calibri"/>
              <a:sym typeface="Calibri"/>
            </a:endParaRPr>
          </a:p>
        </p:txBody>
      </p:sp>
      <p:sp>
        <p:nvSpPr>
          <p:cNvPr id="234" name="Google Shape;234;p25"/>
          <p:cNvSpPr txBox="1"/>
          <p:nvPr/>
        </p:nvSpPr>
        <p:spPr>
          <a:xfrm>
            <a:off x="971822" y="680009"/>
            <a:ext cx="7620199" cy="33025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2700" dirty="0">
                <a:solidFill>
                  <a:srgbClr val="1B4072"/>
                </a:solidFill>
                <a:latin typeface="Calibri"/>
                <a:ea typeface="Calibri"/>
                <a:cs typeface="Calibri"/>
                <a:sym typeface="Calibri"/>
              </a:rPr>
              <a:t>Página principal del curso:</a:t>
            </a:r>
            <a:endParaRPr lang="es-ES_tradnl" dirty="0"/>
          </a:p>
          <a:p>
            <a:pPr marL="342900" marR="0" lvl="1" indent="0" algn="l" rtl="0">
              <a:spcBef>
                <a:spcPts val="0"/>
              </a:spcBef>
              <a:spcAft>
                <a:spcPts val="0"/>
              </a:spcAft>
              <a:buNone/>
            </a:pPr>
            <a:r>
              <a:rPr lang="es-ES_tradnl" sz="2400" b="0" i="0" u="none" strike="noStrike" cap="none" dirty="0">
                <a:solidFill>
                  <a:srgbClr val="1B4072"/>
                </a:solidFill>
                <a:latin typeface="Calibri"/>
                <a:ea typeface="Calibri"/>
                <a:cs typeface="Calibri"/>
                <a:sym typeface="Calibri"/>
              </a:rPr>
              <a:t>Descripción general</a:t>
            </a:r>
            <a:endParaRPr lang="es-ES_tradnl" dirty="0"/>
          </a:p>
          <a:p>
            <a:pPr marL="342900" marR="0" lvl="1" indent="0" algn="l" rtl="0">
              <a:spcBef>
                <a:spcPts val="0"/>
              </a:spcBef>
              <a:spcAft>
                <a:spcPts val="0"/>
              </a:spcAft>
              <a:buNone/>
            </a:pPr>
            <a:r>
              <a:rPr lang="es-ES_tradnl" sz="2400" b="0" i="0" u="none" strike="noStrike" cap="none" dirty="0">
                <a:solidFill>
                  <a:srgbClr val="1B4072"/>
                </a:solidFill>
                <a:latin typeface="Calibri"/>
                <a:ea typeface="Calibri"/>
                <a:cs typeface="Calibri"/>
                <a:sym typeface="Calibri"/>
              </a:rPr>
              <a:t>Información sobre privacidad del estudiante</a:t>
            </a:r>
            <a:endParaRPr lang="es-ES_tradnl" dirty="0"/>
          </a:p>
          <a:p>
            <a:pPr marL="342900" marR="0" lvl="1" indent="0" algn="l" rtl="0">
              <a:spcBef>
                <a:spcPts val="0"/>
              </a:spcBef>
              <a:spcAft>
                <a:spcPts val="0"/>
              </a:spcAft>
              <a:buNone/>
            </a:pPr>
            <a:r>
              <a:rPr lang="es-ES_tradnl" sz="2400" b="0" i="0" u="none" strike="noStrike" cap="none" dirty="0">
                <a:solidFill>
                  <a:srgbClr val="1B4072"/>
                </a:solidFill>
                <a:latin typeface="Calibri"/>
                <a:ea typeface="Calibri"/>
                <a:cs typeface="Calibri"/>
                <a:sym typeface="Calibri"/>
              </a:rPr>
              <a:t>Recursos</a:t>
            </a:r>
            <a:endParaRPr lang="es-ES_tradnl" sz="2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rgbClr val="1B4072"/>
              </a:buClr>
              <a:buSzPts val="2700"/>
              <a:buFont typeface="Calibri"/>
              <a:buNone/>
            </a:pPr>
            <a:r>
              <a:rPr lang="es-ES_tradnl" sz="2700" dirty="0">
                <a:solidFill>
                  <a:srgbClr val="1B4072"/>
                </a:solidFill>
                <a:latin typeface="Calibri"/>
                <a:ea typeface="Calibri"/>
                <a:cs typeface="Calibri"/>
                <a:sym typeface="Calibri"/>
              </a:rPr>
              <a:t>Fechas del calendario/eventos</a:t>
            </a:r>
            <a:endParaRPr lang="es-ES_tradnl" dirty="0"/>
          </a:p>
          <a:p>
            <a:pPr marL="0" marR="0" lvl="0" indent="0" algn="l" rtl="0">
              <a:spcBef>
                <a:spcPts val="600"/>
              </a:spcBef>
              <a:spcAft>
                <a:spcPts val="0"/>
              </a:spcAft>
              <a:buNone/>
            </a:pPr>
            <a:r>
              <a:rPr lang="es-ES_tradnl" sz="2700" dirty="0">
                <a:solidFill>
                  <a:srgbClr val="1B4072"/>
                </a:solidFill>
                <a:latin typeface="Calibri"/>
                <a:ea typeface="Calibri"/>
                <a:cs typeface="Calibri"/>
                <a:sym typeface="Calibri"/>
              </a:rPr>
              <a:t>Anuncios</a:t>
            </a:r>
            <a:endParaRPr lang="es-ES_tradnl" dirty="0"/>
          </a:p>
          <a:p>
            <a:pPr marL="0" marR="0" lvl="0" indent="0" algn="l" rtl="0">
              <a:spcBef>
                <a:spcPts val="600"/>
              </a:spcBef>
              <a:spcAft>
                <a:spcPts val="0"/>
              </a:spcAft>
              <a:buNone/>
            </a:pPr>
            <a:r>
              <a:rPr lang="es-ES_tradnl" sz="2800" dirty="0">
                <a:solidFill>
                  <a:srgbClr val="1B4072"/>
                </a:solidFill>
                <a:latin typeface="Calibri"/>
                <a:ea typeface="Calibri"/>
                <a:cs typeface="Calibri"/>
                <a:sym typeface="Calibri"/>
              </a:rPr>
              <a:t>Formación de habilidades del estudiante (apropiada al grado)</a:t>
            </a:r>
            <a:endParaRPr lang="es-ES_tradnl" sz="2800" dirty="0">
              <a:solidFill>
                <a:schemeClr val="dk1"/>
              </a:solidFill>
              <a:latin typeface="Calibri"/>
              <a:ea typeface="Calibri"/>
              <a:cs typeface="Calibri"/>
              <a:sym typeface="Calibri"/>
            </a:endParaRPr>
          </a:p>
          <a:p>
            <a:pPr marL="0" marR="0" lvl="0" indent="0" algn="l" rtl="0">
              <a:spcBef>
                <a:spcPts val="600"/>
              </a:spcBef>
              <a:spcAft>
                <a:spcPts val="0"/>
              </a:spcAft>
              <a:buNone/>
            </a:pPr>
            <a:endParaRPr lang="es-ES_tradnl" sz="28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700"/>
              <a:buFont typeface="Calibri"/>
              <a:buNone/>
            </a:pPr>
            <a:endParaRPr lang="es-ES_tradnl" sz="2700" dirty="0">
              <a:solidFill>
                <a:srgbClr val="1B4072"/>
              </a:solidFill>
              <a:latin typeface="Calibri"/>
              <a:ea typeface="Calibri"/>
              <a:cs typeface="Calibri"/>
              <a:sym typeface="Calibri"/>
            </a:endParaRPr>
          </a:p>
        </p:txBody>
      </p:sp>
      <p:sp>
        <p:nvSpPr>
          <p:cNvPr id="235" name="Google Shape;235;p25"/>
          <p:cNvSpPr/>
          <p:nvPr/>
        </p:nvSpPr>
        <p:spPr>
          <a:xfrm>
            <a:off x="418338" y="700197"/>
            <a:ext cx="569965" cy="4428057"/>
          </a:xfrm>
          <a:prstGeom prst="rect">
            <a:avLst/>
          </a:prstGeom>
          <a:solidFill>
            <a:srgbClr val="13588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Calibri"/>
              <a:buNone/>
            </a:pPr>
            <a:endParaRPr lang="es-ES_tradnl" sz="1350">
              <a:solidFill>
                <a:schemeClr val="lt1"/>
              </a:solidFill>
              <a:latin typeface="Calibri"/>
              <a:ea typeface="Calibri"/>
              <a:cs typeface="Calibri"/>
              <a:sym typeface="Calibri"/>
            </a:endParaRPr>
          </a:p>
        </p:txBody>
      </p:sp>
      <p:pic>
        <p:nvPicPr>
          <p:cNvPr id="236" name="Google Shape;236;p25" descr="Screen Shot 2016-06-30 at 12.23.10 PM.png"/>
          <p:cNvPicPr preferRelativeResize="0"/>
          <p:nvPr/>
        </p:nvPicPr>
        <p:blipFill rotWithShape="1">
          <a:blip r:embed="rId4">
            <a:alphaModFix/>
          </a:blip>
          <a:srcRect/>
          <a:stretch/>
        </p:blipFill>
        <p:spPr>
          <a:xfrm>
            <a:off x="449101" y="2889939"/>
            <a:ext cx="508439" cy="556209"/>
          </a:xfrm>
          <a:prstGeom prst="rect">
            <a:avLst/>
          </a:prstGeom>
          <a:noFill/>
          <a:ln>
            <a:noFill/>
          </a:ln>
        </p:spPr>
      </p:pic>
      <p:pic>
        <p:nvPicPr>
          <p:cNvPr id="237" name="Google Shape;237;p25" descr="Screen Shot 2016-06-29 at 3.54.02 PM.png"/>
          <p:cNvPicPr preferRelativeResize="0"/>
          <p:nvPr/>
        </p:nvPicPr>
        <p:blipFill rotWithShape="1">
          <a:blip r:embed="rId5">
            <a:alphaModFix/>
          </a:blip>
          <a:srcRect/>
          <a:stretch/>
        </p:blipFill>
        <p:spPr>
          <a:xfrm>
            <a:off x="483377" y="746884"/>
            <a:ext cx="439886" cy="517621"/>
          </a:xfrm>
          <a:prstGeom prst="rect">
            <a:avLst/>
          </a:prstGeom>
          <a:noFill/>
          <a:ln>
            <a:noFill/>
          </a:ln>
        </p:spPr>
      </p:pic>
      <p:pic>
        <p:nvPicPr>
          <p:cNvPr id="238" name="Google Shape;238;p25" descr="Screen Shot 2016-06-29 at 3.54.02 PM.png"/>
          <p:cNvPicPr preferRelativeResize="0"/>
          <p:nvPr/>
        </p:nvPicPr>
        <p:blipFill rotWithShape="1">
          <a:blip r:embed="rId6">
            <a:alphaModFix/>
          </a:blip>
          <a:srcRect/>
          <a:stretch/>
        </p:blipFill>
        <p:spPr>
          <a:xfrm>
            <a:off x="463383" y="1265282"/>
            <a:ext cx="479874" cy="521603"/>
          </a:xfrm>
          <a:prstGeom prst="rect">
            <a:avLst/>
          </a:prstGeom>
          <a:noFill/>
          <a:ln>
            <a:noFill/>
          </a:ln>
        </p:spPr>
      </p:pic>
      <p:pic>
        <p:nvPicPr>
          <p:cNvPr id="239" name="Google Shape;239;p25" descr="Screen Shot 2016-06-30 at 12.23.19 PM.png"/>
          <p:cNvPicPr preferRelativeResize="0"/>
          <p:nvPr/>
        </p:nvPicPr>
        <p:blipFill rotWithShape="1">
          <a:blip r:embed="rId7">
            <a:alphaModFix/>
          </a:blip>
          <a:srcRect/>
          <a:stretch/>
        </p:blipFill>
        <p:spPr>
          <a:xfrm>
            <a:off x="434819" y="3469685"/>
            <a:ext cx="537003" cy="534643"/>
          </a:xfrm>
          <a:prstGeom prst="rect">
            <a:avLst/>
          </a:prstGeom>
          <a:noFill/>
          <a:ln>
            <a:noFill/>
          </a:ln>
        </p:spPr>
      </p:pic>
      <p:pic>
        <p:nvPicPr>
          <p:cNvPr id="240" name="Google Shape;240;p25" descr="Screen Shot 2016-06-29 at 3.54.02 PM.png"/>
          <p:cNvPicPr preferRelativeResize="0"/>
          <p:nvPr/>
        </p:nvPicPr>
        <p:blipFill rotWithShape="1">
          <a:blip r:embed="rId8">
            <a:alphaModFix/>
          </a:blip>
          <a:srcRect/>
          <a:stretch/>
        </p:blipFill>
        <p:spPr>
          <a:xfrm>
            <a:off x="449101" y="2387224"/>
            <a:ext cx="508439" cy="547683"/>
          </a:xfrm>
          <a:prstGeom prst="rect">
            <a:avLst/>
          </a:prstGeom>
          <a:noFill/>
          <a:ln>
            <a:noFill/>
          </a:ln>
        </p:spPr>
      </p:pic>
      <p:pic>
        <p:nvPicPr>
          <p:cNvPr id="241" name="Google Shape;241;p25" descr="Screen Shot 2016-06-29 at 3.54.02 PM.png"/>
          <p:cNvPicPr preferRelativeResize="0"/>
          <p:nvPr/>
        </p:nvPicPr>
        <p:blipFill rotWithShape="1">
          <a:blip r:embed="rId9">
            <a:alphaModFix/>
          </a:blip>
          <a:srcRect/>
          <a:stretch/>
        </p:blipFill>
        <p:spPr>
          <a:xfrm>
            <a:off x="463383" y="1788979"/>
            <a:ext cx="479874" cy="586804"/>
          </a:xfrm>
          <a:prstGeom prst="rect">
            <a:avLst/>
          </a:prstGeom>
          <a:noFill/>
          <a:ln>
            <a:noFill/>
          </a:ln>
        </p:spPr>
      </p:pic>
      <p:sp>
        <p:nvSpPr>
          <p:cNvPr id="242" name="Google Shape;242;p25">
            <a:hlinkClick r:id="rId10"/>
          </p:cNvPr>
          <p:cNvSpPr txBox="1"/>
          <p:nvPr/>
        </p:nvSpPr>
        <p:spPr>
          <a:xfrm>
            <a:off x="190498" y="4039660"/>
            <a:ext cx="7734900" cy="1204401"/>
          </a:xfrm>
          <a:prstGeom prst="rect">
            <a:avLst/>
          </a:prstGeom>
          <a:solidFill>
            <a:srgbClr val="C86500"/>
          </a:solidFill>
          <a:ln>
            <a:noFill/>
          </a:ln>
        </p:spPr>
        <p:txBody>
          <a:bodyPr spcFirstLastPara="1" wrap="square" lIns="91425" tIns="45700" rIns="182875" bIns="45700" anchor="t" anchorCtr="0">
            <a:noAutofit/>
          </a:bodyPr>
          <a:lstStyle/>
          <a:p>
            <a:pPr marL="0" marR="0" lvl="0" indent="0" algn="r" rtl="0">
              <a:spcBef>
                <a:spcPts val="0"/>
              </a:spcBef>
              <a:spcAft>
                <a:spcPts val="0"/>
              </a:spcAft>
              <a:buClr>
                <a:schemeClr val="lt1"/>
              </a:buClr>
              <a:buSzPts val="2400"/>
              <a:buFont typeface="Calibri"/>
              <a:buNone/>
            </a:pPr>
            <a:r>
              <a:rPr lang="es-ES_tradnl" sz="2400" dirty="0">
                <a:solidFill>
                  <a:schemeClr val="lt1"/>
                </a:solidFill>
                <a:latin typeface="Calibri"/>
                <a:ea typeface="Calibri"/>
                <a:cs typeface="Calibri"/>
                <a:sym typeface="Calibri"/>
              </a:rPr>
              <a:t>¿Tiene preguntas sobre </a:t>
            </a:r>
            <a:r>
              <a:rPr lang="es-ES_tradnl" sz="2400" i="1" dirty="0" err="1">
                <a:solidFill>
                  <a:schemeClr val="lt1"/>
                </a:solidFill>
                <a:latin typeface="Calibri"/>
                <a:ea typeface="Calibri"/>
                <a:cs typeface="Calibri"/>
                <a:sym typeface="Calibri"/>
              </a:rPr>
              <a:t>Canvas</a:t>
            </a:r>
            <a:r>
              <a:rPr lang="es-ES_tradnl" sz="2400" dirty="0">
                <a:solidFill>
                  <a:schemeClr val="lt1"/>
                </a:solidFill>
                <a:latin typeface="Calibri"/>
                <a:ea typeface="Calibri"/>
                <a:cs typeface="Calibri"/>
                <a:sym typeface="Calibri"/>
              </a:rPr>
              <a:t>? Haga clic en la caja de </a:t>
            </a:r>
            <a:r>
              <a:rPr lang="es-ES_tradnl" sz="2400" b="1" i="1" dirty="0">
                <a:solidFill>
                  <a:schemeClr val="lt1"/>
                </a:solidFill>
                <a:latin typeface="Calibri"/>
                <a:ea typeface="Calibri"/>
                <a:cs typeface="Calibri"/>
                <a:sym typeface="Calibri"/>
              </a:rPr>
              <a:t>Orientación</a:t>
            </a:r>
            <a:r>
              <a:rPr lang="es-ES_tradnl" sz="2400" i="1" dirty="0">
                <a:solidFill>
                  <a:schemeClr val="lt1"/>
                </a:solidFill>
                <a:latin typeface="Calibri"/>
                <a:ea typeface="Calibri"/>
                <a:cs typeface="Calibri"/>
                <a:sym typeface="Calibri"/>
              </a:rPr>
              <a:t> (</a:t>
            </a:r>
            <a:r>
              <a:rPr lang="es-ES_tradnl" sz="2400" i="1" dirty="0" err="1">
                <a:solidFill>
                  <a:schemeClr val="lt1"/>
                </a:solidFill>
                <a:latin typeface="Calibri"/>
                <a:ea typeface="Calibri"/>
                <a:cs typeface="Calibri"/>
                <a:sym typeface="Calibri"/>
              </a:rPr>
              <a:t>Orientation</a:t>
            </a:r>
            <a:r>
              <a:rPr lang="es-ES_tradnl" sz="2400" i="1" dirty="0">
                <a:solidFill>
                  <a:schemeClr val="lt1"/>
                </a:solidFill>
                <a:latin typeface="Calibri"/>
                <a:ea typeface="Calibri"/>
                <a:cs typeface="Calibri"/>
                <a:sym typeface="Calibri"/>
              </a:rPr>
              <a:t>)</a:t>
            </a:r>
            <a:r>
              <a:rPr lang="es-ES_tradnl" sz="2400" dirty="0">
                <a:solidFill>
                  <a:schemeClr val="lt1"/>
                </a:solidFill>
                <a:latin typeface="Calibri"/>
                <a:ea typeface="Calibri"/>
                <a:cs typeface="Calibri"/>
                <a:sym typeface="Calibri"/>
              </a:rPr>
              <a:t>en la página principal de </a:t>
            </a:r>
            <a:r>
              <a:rPr lang="es-ES_tradnl" sz="2400" dirty="0" err="1">
                <a:solidFill>
                  <a:schemeClr val="lt1"/>
                </a:solidFill>
                <a:latin typeface="Calibri"/>
                <a:ea typeface="Calibri"/>
                <a:cs typeface="Calibri"/>
                <a:sym typeface="Calibri"/>
              </a:rPr>
              <a:t>Canvas</a:t>
            </a:r>
            <a:r>
              <a:rPr lang="es-ES_tradnl" sz="2400" dirty="0">
                <a:solidFill>
                  <a:schemeClr val="lt1"/>
                </a:solidFill>
                <a:latin typeface="Calibri"/>
                <a:ea typeface="Calibri"/>
                <a:cs typeface="Calibri"/>
                <a:sym typeface="Calibri"/>
              </a:rPr>
              <a:t> para acceder a las </a:t>
            </a:r>
            <a:r>
              <a:rPr lang="es-ES_tradnl" sz="2400" dirty="0" err="1">
                <a:solidFill>
                  <a:schemeClr val="lt1"/>
                </a:solidFill>
                <a:latin typeface="Calibri"/>
                <a:ea typeface="Calibri"/>
                <a:cs typeface="Calibri"/>
                <a:sym typeface="Calibri"/>
              </a:rPr>
              <a:t>Gúias</a:t>
            </a:r>
            <a:r>
              <a:rPr lang="es-ES_tradnl" sz="2400" dirty="0">
                <a:solidFill>
                  <a:schemeClr val="lt1"/>
                </a:solidFill>
                <a:latin typeface="Calibri"/>
                <a:ea typeface="Calibri"/>
                <a:cs typeface="Calibri"/>
                <a:sym typeface="Calibri"/>
              </a:rPr>
              <a:t> para padres (</a:t>
            </a:r>
            <a:r>
              <a:rPr lang="es-ES_tradnl" sz="2400" i="1" dirty="0" err="1">
                <a:solidFill>
                  <a:schemeClr val="lt1"/>
                </a:solidFill>
                <a:latin typeface="Calibri"/>
                <a:ea typeface="Calibri"/>
                <a:cs typeface="Calibri"/>
                <a:sym typeface="Calibri"/>
              </a:rPr>
              <a:t>Parent</a:t>
            </a:r>
            <a:r>
              <a:rPr lang="es-ES_tradnl" sz="2400" i="1" dirty="0">
                <a:solidFill>
                  <a:schemeClr val="lt1"/>
                </a:solidFill>
                <a:latin typeface="Calibri"/>
                <a:ea typeface="Calibri"/>
                <a:cs typeface="Calibri"/>
                <a:sym typeface="Calibri"/>
              </a:rPr>
              <a:t> </a:t>
            </a:r>
            <a:r>
              <a:rPr lang="es-ES_tradnl" sz="2400" i="1" dirty="0" err="1">
                <a:solidFill>
                  <a:schemeClr val="lt1"/>
                </a:solidFill>
                <a:latin typeface="Calibri"/>
                <a:ea typeface="Calibri"/>
                <a:cs typeface="Calibri"/>
                <a:sym typeface="Calibri"/>
              </a:rPr>
              <a:t>Guides</a:t>
            </a:r>
            <a:r>
              <a:rPr lang="es-ES_tradnl" sz="2400" dirty="0">
                <a:solidFill>
                  <a:schemeClr val="lt1"/>
                </a:solidFill>
                <a:latin typeface="Calibri"/>
                <a:ea typeface="Calibri"/>
                <a:cs typeface="Calibri"/>
                <a:sym typeface="Calibri"/>
              </a:rPr>
              <a:t>)</a:t>
            </a:r>
            <a:endParaRPr lang="es-ES_tradnl" sz="1200" dirty="0">
              <a:solidFill>
                <a:schemeClr val="dk1"/>
              </a:solidFill>
              <a:latin typeface="Calibri"/>
              <a:ea typeface="Calibri"/>
              <a:cs typeface="Calibri"/>
              <a:sym typeface="Calibri"/>
            </a:endParaRPr>
          </a:p>
        </p:txBody>
      </p:sp>
      <p:pic>
        <p:nvPicPr>
          <p:cNvPr id="243" name="Google Shape;243;p25">
            <a:extLst>
              <a:ext uri="{C183D7F6-B498-43B3-948B-1728B52AA6E4}">
                <adec:decorative xmlns="" xmlns:adec="http://schemas.microsoft.com/office/drawing/2017/decorative" val="0"/>
              </a:ext>
            </a:extLst>
          </p:cNvPr>
          <p:cNvPicPr preferRelativeResize="0"/>
          <p:nvPr/>
        </p:nvPicPr>
        <p:blipFill rotWithShape="1">
          <a:blip r:embed="rId11">
            <a:alphaModFix/>
          </a:blip>
          <a:srcRect/>
          <a:stretch/>
        </p:blipFill>
        <p:spPr>
          <a:xfrm>
            <a:off x="7925411" y="3887815"/>
            <a:ext cx="1188614" cy="10880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7"/>
          <p:cNvSpPr/>
          <p:nvPr/>
        </p:nvSpPr>
        <p:spPr>
          <a:xfrm>
            <a:off x="0" y="4118070"/>
            <a:ext cx="9144000" cy="1013593"/>
          </a:xfrm>
          <a:prstGeom prst="rect">
            <a:avLst/>
          </a:prstGeom>
          <a:solidFill>
            <a:srgbClr val="1B407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350">
              <a:solidFill>
                <a:schemeClr val="lt1"/>
              </a:solidFill>
              <a:latin typeface="Calibri"/>
              <a:ea typeface="Calibri"/>
              <a:cs typeface="Calibri"/>
              <a:sym typeface="Calibri"/>
            </a:endParaRPr>
          </a:p>
        </p:txBody>
      </p:sp>
      <p:sp>
        <p:nvSpPr>
          <p:cNvPr id="258" name="Google Shape;258;p27"/>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a:solidFill>
                  <a:schemeClr val="lt1"/>
                </a:solidFill>
                <a:latin typeface="Calibri"/>
                <a:ea typeface="Calibri"/>
                <a:cs typeface="Calibri"/>
                <a:sym typeface="Calibri"/>
              </a:rPr>
              <a:t>Menúes escolares interactivos</a:t>
            </a:r>
            <a:endParaRPr lang="es-ES_tradnl"/>
          </a:p>
        </p:txBody>
      </p:sp>
      <p:sp>
        <p:nvSpPr>
          <p:cNvPr id="259" name="Google Shape;259;p27"/>
          <p:cNvSpPr txBox="1"/>
          <p:nvPr/>
        </p:nvSpPr>
        <p:spPr>
          <a:xfrm>
            <a:off x="3067839" y="701750"/>
            <a:ext cx="5766511" cy="3210151"/>
          </a:xfrm>
          <a:prstGeom prst="rect">
            <a:avLst/>
          </a:prstGeom>
          <a:noFill/>
          <a:ln>
            <a:noFill/>
          </a:ln>
        </p:spPr>
        <p:txBody>
          <a:bodyPr spcFirstLastPara="1" wrap="square" lIns="91425" tIns="45700" rIns="91425" bIns="45700" anchor="t" anchorCtr="0">
            <a:noAutofit/>
          </a:bodyPr>
          <a:lstStyle/>
          <a:p>
            <a:pPr marL="457200" marR="0" lvl="0" indent="-265113" algn="l" rtl="0">
              <a:lnSpc>
                <a:spcPct val="120000"/>
              </a:lnSpc>
              <a:spcBef>
                <a:spcPts val="0"/>
              </a:spcBef>
              <a:spcAft>
                <a:spcPts val="0"/>
              </a:spcAft>
              <a:buClr>
                <a:srgbClr val="1B4072"/>
              </a:buClr>
              <a:buSzPts val="2900"/>
              <a:buFont typeface="Arial"/>
              <a:buChar char="•"/>
            </a:pPr>
            <a:r>
              <a:rPr lang="es-ES_tradnl" sz="2900" dirty="0">
                <a:solidFill>
                  <a:srgbClr val="1B4072"/>
                </a:solidFill>
                <a:latin typeface="Calibri"/>
                <a:ea typeface="Calibri"/>
                <a:cs typeface="Calibri"/>
                <a:sym typeface="Calibri"/>
              </a:rPr>
              <a:t>Descripciones de alimentos</a:t>
            </a:r>
            <a:endParaRPr lang="es-ES_tradnl" sz="2900" dirty="0"/>
          </a:p>
          <a:p>
            <a:pPr marL="457200" marR="0" lvl="0" indent="-265113" algn="l" rtl="0">
              <a:lnSpc>
                <a:spcPct val="120000"/>
              </a:lnSpc>
              <a:spcBef>
                <a:spcPts val="0"/>
              </a:spcBef>
              <a:spcAft>
                <a:spcPts val="0"/>
              </a:spcAft>
              <a:buClr>
                <a:srgbClr val="1B4072"/>
              </a:buClr>
              <a:buSzPts val="2900"/>
              <a:buFont typeface="Arial"/>
              <a:buChar char="•"/>
            </a:pPr>
            <a:r>
              <a:rPr lang="es-ES_tradnl" sz="2900" dirty="0">
                <a:solidFill>
                  <a:srgbClr val="1B4072"/>
                </a:solidFill>
                <a:latin typeface="Calibri"/>
                <a:ea typeface="Calibri"/>
                <a:cs typeface="Calibri"/>
                <a:sym typeface="Calibri"/>
              </a:rPr>
              <a:t>Nutrición y alérgenos</a:t>
            </a:r>
            <a:endParaRPr lang="es-ES_tradnl" sz="2900" dirty="0"/>
          </a:p>
          <a:p>
            <a:pPr marL="457200" marR="0" lvl="0" indent="-265113" algn="l" rtl="0">
              <a:lnSpc>
                <a:spcPct val="120000"/>
              </a:lnSpc>
              <a:spcBef>
                <a:spcPts val="0"/>
              </a:spcBef>
              <a:spcAft>
                <a:spcPts val="0"/>
              </a:spcAft>
              <a:buClr>
                <a:srgbClr val="1B4072"/>
              </a:buClr>
              <a:buSzPts val="2900"/>
              <a:buFont typeface="Arial"/>
              <a:buChar char="•"/>
            </a:pPr>
            <a:r>
              <a:rPr lang="es-ES_tradnl" sz="2900" dirty="0">
                <a:solidFill>
                  <a:srgbClr val="1B4072"/>
                </a:solidFill>
                <a:latin typeface="Calibri"/>
                <a:ea typeface="Calibri"/>
                <a:cs typeface="Calibri"/>
                <a:sym typeface="Calibri"/>
              </a:rPr>
              <a:t>Recuento de carbohidratos</a:t>
            </a:r>
            <a:endParaRPr lang="es-ES_tradnl" sz="2900" dirty="0"/>
          </a:p>
          <a:p>
            <a:pPr marL="457200" marR="0" lvl="0" indent="-265112" algn="l" rtl="0">
              <a:lnSpc>
                <a:spcPct val="120000"/>
              </a:lnSpc>
              <a:spcBef>
                <a:spcPts val="0"/>
              </a:spcBef>
              <a:spcAft>
                <a:spcPts val="0"/>
              </a:spcAft>
              <a:buClr>
                <a:srgbClr val="1B4072"/>
              </a:buClr>
              <a:buSzPts val="2900"/>
              <a:buFont typeface="Arial"/>
              <a:buChar char="•"/>
            </a:pPr>
            <a:r>
              <a:rPr lang="es-ES_tradnl" sz="2900" dirty="0">
                <a:solidFill>
                  <a:srgbClr val="1B4072"/>
                </a:solidFill>
                <a:latin typeface="Calibri"/>
                <a:ea typeface="Calibri"/>
                <a:cs typeface="Calibri"/>
                <a:sym typeface="Calibri"/>
              </a:rPr>
              <a:t>Enlaces para pre-pago</a:t>
            </a:r>
          </a:p>
          <a:p>
            <a:pPr marL="457200" marR="0" lvl="0" indent="-265113" algn="l" rtl="0">
              <a:lnSpc>
                <a:spcPct val="120000"/>
              </a:lnSpc>
              <a:spcBef>
                <a:spcPts val="0"/>
              </a:spcBef>
              <a:spcAft>
                <a:spcPts val="0"/>
              </a:spcAft>
              <a:buClr>
                <a:srgbClr val="1B4072"/>
              </a:buClr>
              <a:buSzPts val="2900"/>
              <a:buFont typeface="Arial"/>
              <a:buChar char="•"/>
            </a:pPr>
            <a:r>
              <a:rPr lang="es-ES_tradnl" sz="2900" dirty="0">
                <a:solidFill>
                  <a:srgbClr val="1B4072"/>
                </a:solidFill>
                <a:latin typeface="Calibri"/>
                <a:ea typeface="Calibri"/>
                <a:cs typeface="Calibri"/>
                <a:sym typeface="Calibri"/>
              </a:rPr>
              <a:t>Enlace para la solicitud de FARMS</a:t>
            </a:r>
          </a:p>
          <a:p>
            <a:pPr marL="457200" marR="0" lvl="0" indent="-271463" algn="l" rtl="0">
              <a:lnSpc>
                <a:spcPct val="110000"/>
              </a:lnSpc>
              <a:spcBef>
                <a:spcPts val="0"/>
              </a:spcBef>
              <a:spcAft>
                <a:spcPts val="0"/>
              </a:spcAft>
              <a:buClr>
                <a:srgbClr val="1B4072"/>
              </a:buClr>
              <a:buSzPts val="3000"/>
              <a:buFont typeface="Arial"/>
              <a:buChar char="•"/>
            </a:pPr>
            <a:r>
              <a:rPr lang="es-ES_tradnl" sz="3000" dirty="0" err="1">
                <a:solidFill>
                  <a:srgbClr val="1B4072"/>
                </a:solidFill>
                <a:latin typeface="Calibri"/>
                <a:ea typeface="Calibri"/>
                <a:cs typeface="Calibri"/>
                <a:sym typeface="Calibri"/>
              </a:rPr>
              <a:t>Menúes</a:t>
            </a:r>
            <a:r>
              <a:rPr lang="es-ES_tradnl" sz="3000" dirty="0">
                <a:solidFill>
                  <a:srgbClr val="1B4072"/>
                </a:solidFill>
                <a:latin typeface="Calibri"/>
                <a:ea typeface="Calibri"/>
                <a:cs typeface="Calibri"/>
                <a:sym typeface="Calibri"/>
              </a:rPr>
              <a:t> de desayuno y almuerzo</a:t>
            </a:r>
            <a:endParaRPr lang="es-ES_tradnl" dirty="0"/>
          </a:p>
        </p:txBody>
      </p:sp>
      <p:pic>
        <p:nvPicPr>
          <p:cNvPr id="260" name="Google Shape;260;p27" descr="2015-11-03 School Breakfast IMG_2618.jpg"/>
          <p:cNvPicPr preferRelativeResize="0"/>
          <p:nvPr/>
        </p:nvPicPr>
        <p:blipFill rotWithShape="1">
          <a:blip r:embed="rId3">
            <a:alphaModFix/>
          </a:blip>
          <a:srcRect/>
          <a:stretch/>
        </p:blipFill>
        <p:spPr>
          <a:xfrm>
            <a:off x="433214" y="734267"/>
            <a:ext cx="2506852" cy="3351285"/>
          </a:xfrm>
          <a:prstGeom prst="rect">
            <a:avLst/>
          </a:prstGeom>
          <a:noFill/>
          <a:ln w="9525" cap="flat" cmpd="sng">
            <a:solidFill>
              <a:srgbClr val="D8D8D8"/>
            </a:solidFill>
            <a:prstDash val="solid"/>
            <a:round/>
            <a:headEnd type="none" w="sm" len="sm"/>
            <a:tailEnd type="none" w="sm" len="sm"/>
          </a:ln>
        </p:spPr>
      </p:pic>
      <p:sp>
        <p:nvSpPr>
          <p:cNvPr id="261" name="Google Shape;261;p27">
            <a:hlinkClick r:id="rId4"/>
          </p:cNvPr>
          <p:cNvSpPr txBox="1"/>
          <p:nvPr/>
        </p:nvSpPr>
        <p:spPr>
          <a:xfrm>
            <a:off x="123" y="4053025"/>
            <a:ext cx="9144000" cy="623400"/>
          </a:xfrm>
          <a:prstGeom prst="rect">
            <a:avLst/>
          </a:prstGeom>
          <a:noFill/>
          <a:ln>
            <a:noFill/>
          </a:ln>
        </p:spPr>
        <p:txBody>
          <a:bodyPr spcFirstLastPara="1" wrap="square" lIns="0" tIns="0" rIns="0" bIns="0" anchor="ctr" anchorCtr="1">
            <a:noAutofit/>
          </a:bodyPr>
          <a:lstStyle/>
          <a:p>
            <a:pPr marL="263129" marR="0" lvl="0" indent="-253604" algn="ctr" rtl="0">
              <a:spcBef>
                <a:spcPts val="0"/>
              </a:spcBef>
              <a:spcAft>
                <a:spcPts val="0"/>
              </a:spcAft>
              <a:buClr>
                <a:schemeClr val="lt1"/>
              </a:buClr>
              <a:buSzPts val="2700"/>
              <a:buFont typeface="Arial"/>
              <a:buChar char="•"/>
            </a:pPr>
            <a:r>
              <a:rPr lang="es-ES_tradnl" sz="2700">
                <a:solidFill>
                  <a:schemeClr val="lt1"/>
                </a:solidFill>
                <a:latin typeface="Calibri"/>
                <a:ea typeface="Calibri"/>
                <a:cs typeface="Calibri"/>
                <a:sym typeface="Calibri"/>
              </a:rPr>
              <a:t>http://hcpss.nutrislice.com</a:t>
            </a:r>
          </a:p>
        </p:txBody>
      </p:sp>
      <p:sp>
        <p:nvSpPr>
          <p:cNvPr id="262" name="Google Shape;262;p27">
            <a:hlinkClick r:id="rId4"/>
          </p:cNvPr>
          <p:cNvSpPr txBox="1"/>
          <p:nvPr/>
        </p:nvSpPr>
        <p:spPr>
          <a:xfrm>
            <a:off x="5282525" y="4425150"/>
            <a:ext cx="3861600" cy="623100"/>
          </a:xfrm>
          <a:prstGeom prst="rect">
            <a:avLst/>
          </a:prstGeom>
          <a:noFill/>
          <a:ln>
            <a:noFill/>
          </a:ln>
        </p:spPr>
        <p:txBody>
          <a:bodyPr spcFirstLastPara="1" wrap="square" lIns="0" tIns="0" rIns="0" bIns="0" anchor="ctr" anchorCtr="1">
            <a:noAutofit/>
          </a:bodyPr>
          <a:lstStyle/>
          <a:p>
            <a:pPr marL="263129" marR="0" lvl="0" indent="-263129" algn="l" rtl="0">
              <a:spcBef>
                <a:spcPts val="0"/>
              </a:spcBef>
              <a:spcAft>
                <a:spcPts val="0"/>
              </a:spcAft>
              <a:buClr>
                <a:schemeClr val="lt1"/>
              </a:buClr>
              <a:buSzPts val="2700"/>
              <a:buFont typeface="Arial"/>
              <a:buChar char="•"/>
            </a:pPr>
            <a:r>
              <a:rPr lang="es-ES_tradnl" sz="2700" dirty="0">
                <a:solidFill>
                  <a:schemeClr val="lt1"/>
                </a:solidFill>
                <a:latin typeface="Calibri"/>
                <a:ea typeface="Calibri"/>
                <a:cs typeface="Calibri"/>
                <a:sym typeface="Calibri"/>
              </a:rPr>
              <a:t>App móvil del HCPSS</a:t>
            </a:r>
            <a:endParaRPr lang="es-ES_tradnl" dirty="0"/>
          </a:p>
        </p:txBody>
      </p:sp>
      <p:sp>
        <p:nvSpPr>
          <p:cNvPr id="263" name="Google Shape;263;p27">
            <a:hlinkClick r:id="rId4"/>
          </p:cNvPr>
          <p:cNvSpPr txBox="1"/>
          <p:nvPr/>
        </p:nvSpPr>
        <p:spPr>
          <a:xfrm>
            <a:off x="433214" y="4425000"/>
            <a:ext cx="4263231" cy="623400"/>
          </a:xfrm>
          <a:prstGeom prst="rect">
            <a:avLst/>
          </a:prstGeom>
          <a:noFill/>
          <a:ln>
            <a:noFill/>
          </a:ln>
        </p:spPr>
        <p:txBody>
          <a:bodyPr spcFirstLastPara="1" wrap="square" lIns="0" tIns="0" rIns="0" bIns="0" anchor="ctr" anchorCtr="1">
            <a:noAutofit/>
          </a:bodyPr>
          <a:lstStyle/>
          <a:p>
            <a:pPr marL="222647" marR="0" lvl="0" indent="-213122" algn="l" rtl="0">
              <a:spcBef>
                <a:spcPts val="0"/>
              </a:spcBef>
              <a:spcAft>
                <a:spcPts val="0"/>
              </a:spcAft>
              <a:buClr>
                <a:srgbClr val="FFFFFF"/>
              </a:buClr>
              <a:buSzPts val="2700"/>
              <a:buFont typeface="Arial"/>
              <a:buChar char="•"/>
            </a:pPr>
            <a:r>
              <a:rPr lang="es-ES_tradnl" sz="2700">
                <a:solidFill>
                  <a:srgbClr val="FFFFFF"/>
                </a:solidFill>
                <a:latin typeface="Calibri"/>
                <a:ea typeface="Calibri"/>
                <a:cs typeface="Calibri"/>
                <a:sym typeface="Calibri"/>
              </a:rPr>
              <a:t>App gratis para iPhone o IOS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8"/>
          <p:cNvPicPr preferRelativeResize="0"/>
          <p:nvPr/>
        </p:nvPicPr>
        <p:blipFill rotWithShape="1">
          <a:blip r:embed="rId3">
            <a:alphaModFix/>
          </a:blip>
          <a:srcRect t="22608" b="21065"/>
          <a:stretch/>
        </p:blipFill>
        <p:spPr>
          <a:xfrm>
            <a:off x="67925" y="1341775"/>
            <a:ext cx="8516075" cy="3706474"/>
          </a:xfrm>
          <a:prstGeom prst="rect">
            <a:avLst/>
          </a:prstGeom>
          <a:noFill/>
          <a:ln>
            <a:noFill/>
          </a:ln>
        </p:spPr>
      </p:pic>
      <p:sp>
        <p:nvSpPr>
          <p:cNvPr id="270" name="Google Shape;270;p28"/>
          <p:cNvSpPr txBox="1"/>
          <p:nvPr/>
        </p:nvSpPr>
        <p:spPr>
          <a:xfrm>
            <a:off x="151750" y="675029"/>
            <a:ext cx="8815800" cy="991448"/>
          </a:xfrm>
          <a:prstGeom prst="rect">
            <a:avLst/>
          </a:prstGeom>
          <a:noFill/>
          <a:ln>
            <a:noFill/>
          </a:ln>
        </p:spPr>
        <p:txBody>
          <a:bodyPr spcFirstLastPara="1" wrap="square" lIns="91425" tIns="45700" rIns="91425" bIns="45700" anchor="t" anchorCtr="0">
            <a:noAutofit/>
          </a:bodyPr>
          <a:lstStyle/>
          <a:p>
            <a:pPr marL="0" marR="0" lvl="0" indent="0" algn="l" rtl="0">
              <a:lnSpc>
                <a:spcPts val="2900"/>
              </a:lnSpc>
              <a:spcBef>
                <a:spcPts val="0"/>
              </a:spcBef>
              <a:spcAft>
                <a:spcPts val="0"/>
              </a:spcAft>
              <a:buNone/>
            </a:pPr>
            <a:r>
              <a:rPr lang="es-ES_tradnl" sz="3000" dirty="0">
                <a:solidFill>
                  <a:srgbClr val="1B4072"/>
                </a:solidFill>
                <a:latin typeface="Calibri"/>
                <a:ea typeface="Calibri"/>
                <a:cs typeface="Calibri"/>
                <a:sym typeface="Calibri"/>
              </a:rPr>
              <a:t>Las</a:t>
            </a:r>
            <a:r>
              <a:rPr lang="es-ES_tradnl" sz="3200" dirty="0">
                <a:solidFill>
                  <a:srgbClr val="1B4072"/>
                </a:solidFill>
                <a:latin typeface="Calibri"/>
                <a:ea typeface="Calibri"/>
                <a:cs typeface="Calibri"/>
                <a:sym typeface="Calibri"/>
              </a:rPr>
              <a:t> </a:t>
            </a:r>
            <a:r>
              <a:rPr lang="es-ES_tradnl" sz="3000" dirty="0">
                <a:solidFill>
                  <a:srgbClr val="1B4072"/>
                </a:solidFill>
                <a:latin typeface="Calibri"/>
                <a:ea typeface="Calibri"/>
                <a:cs typeface="Calibri"/>
                <a:sym typeface="Calibri"/>
              </a:rPr>
              <a:t>familias</a:t>
            </a:r>
            <a:r>
              <a:rPr lang="es-ES_tradnl" sz="3200" dirty="0">
                <a:solidFill>
                  <a:srgbClr val="1B4072"/>
                </a:solidFill>
                <a:latin typeface="Calibri"/>
                <a:ea typeface="Calibri"/>
                <a:cs typeface="Calibri"/>
                <a:sym typeface="Calibri"/>
              </a:rPr>
              <a:t> que califiquen pueden recibir a costo reducido o gratis: </a:t>
            </a:r>
            <a:endParaRPr lang="es-ES_tradnl" dirty="0"/>
          </a:p>
          <a:p>
            <a:pPr marL="0" marR="0" lvl="0" indent="0" algn="l" rtl="0">
              <a:spcBef>
                <a:spcPts val="600"/>
              </a:spcBef>
              <a:spcAft>
                <a:spcPts val="0"/>
              </a:spcAft>
              <a:buNone/>
            </a:pPr>
            <a:endParaRPr lang="es-ES_tradnl" sz="2800" dirty="0">
              <a:solidFill>
                <a:srgbClr val="1B4072"/>
              </a:solidFill>
              <a:latin typeface="Calibri"/>
              <a:ea typeface="Calibri"/>
              <a:cs typeface="Calibri"/>
              <a:sym typeface="Calibri"/>
            </a:endParaRPr>
          </a:p>
          <a:p>
            <a:pPr marL="457200" marR="0" lvl="0" indent="0" algn="l" rtl="0">
              <a:spcBef>
                <a:spcPts val="600"/>
              </a:spcBef>
              <a:spcAft>
                <a:spcPts val="0"/>
              </a:spcAft>
              <a:buNone/>
            </a:pPr>
            <a:endParaRPr lang="es-ES_tradnl" sz="1000" dirty="0">
              <a:solidFill>
                <a:srgbClr val="1B4072"/>
              </a:solidFill>
              <a:latin typeface="Calibri"/>
              <a:ea typeface="Calibri"/>
              <a:cs typeface="Calibri"/>
              <a:sym typeface="Calibri"/>
            </a:endParaRPr>
          </a:p>
        </p:txBody>
      </p:sp>
      <p:sp>
        <p:nvSpPr>
          <p:cNvPr id="271" name="Google Shape;271;p28"/>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a:solidFill>
                  <a:schemeClr val="lt1"/>
                </a:solidFill>
                <a:latin typeface="Calibri"/>
                <a:ea typeface="Calibri"/>
                <a:cs typeface="Calibri"/>
                <a:sym typeface="Calibri"/>
              </a:rPr>
              <a:t>Comidas gratis y a precio reducido (FARMs)</a:t>
            </a:r>
          </a:p>
        </p:txBody>
      </p:sp>
      <p:sp>
        <p:nvSpPr>
          <p:cNvPr id="272" name="Google Shape;272;p28"/>
          <p:cNvSpPr txBox="1"/>
          <p:nvPr/>
        </p:nvSpPr>
        <p:spPr>
          <a:xfrm>
            <a:off x="4559650" y="1501961"/>
            <a:ext cx="4326900" cy="3145787"/>
          </a:xfrm>
          <a:prstGeom prst="rect">
            <a:avLst/>
          </a:prstGeom>
          <a:solidFill>
            <a:srgbClr val="F3F3F3"/>
          </a:solidFill>
          <a:ln>
            <a:noFill/>
          </a:ln>
          <a:effectLst>
            <a:outerShdw blurRad="171450" dist="114300" dir="7980000" algn="bl" rotWithShape="0">
              <a:srgbClr val="000000">
                <a:alpha val="35000"/>
              </a:srgbClr>
            </a:outerShdw>
          </a:effectLst>
        </p:spPr>
        <p:txBody>
          <a:bodyPr spcFirstLastPara="1" wrap="square" lIns="91425" tIns="45700" rIns="91425" bIns="45700" anchor="t" anchorCtr="0">
            <a:noAutofit/>
          </a:bodyPr>
          <a:lstStyle/>
          <a:p>
            <a:pPr marL="457200" lvl="0" indent="-393700" algn="l" rtl="0">
              <a:lnSpc>
                <a:spcPts val="2580"/>
              </a:lnSpc>
              <a:spcBef>
                <a:spcPts val="600"/>
              </a:spcBef>
              <a:spcAft>
                <a:spcPts val="0"/>
              </a:spcAft>
              <a:buClr>
                <a:srgbClr val="1B4072"/>
              </a:buClr>
              <a:buSzPts val="2600"/>
              <a:buChar char="•"/>
            </a:pPr>
            <a:r>
              <a:rPr lang="es-ES_tradnl" sz="2400" dirty="0">
                <a:solidFill>
                  <a:srgbClr val="1B4072"/>
                </a:solidFill>
                <a:latin typeface="Calibri"/>
                <a:ea typeface="Calibri"/>
                <a:cs typeface="Calibri"/>
                <a:sym typeface="Calibri"/>
              </a:rPr>
              <a:t>Comidas escolares</a:t>
            </a:r>
            <a:endParaRPr lang="es-ES_tradnl" sz="2400" dirty="0">
              <a:solidFill>
                <a:schemeClr val="dk1"/>
              </a:solidFill>
            </a:endParaRPr>
          </a:p>
          <a:p>
            <a:pPr marL="457200" lvl="0" indent="-393700" algn="l" rtl="0">
              <a:lnSpc>
                <a:spcPts val="2580"/>
              </a:lnSpc>
              <a:spcBef>
                <a:spcPts val="600"/>
              </a:spcBef>
              <a:spcAft>
                <a:spcPts val="0"/>
              </a:spcAft>
              <a:buClr>
                <a:srgbClr val="1B4072"/>
              </a:buClr>
              <a:buSzPts val="2600"/>
              <a:buChar char="•"/>
            </a:pPr>
            <a:r>
              <a:rPr lang="es-ES_tradnl" sz="2400" dirty="0">
                <a:solidFill>
                  <a:srgbClr val="1B4072"/>
                </a:solidFill>
                <a:latin typeface="Calibri"/>
                <a:ea typeface="Calibri"/>
                <a:cs typeface="Calibri"/>
                <a:sym typeface="Calibri"/>
              </a:rPr>
              <a:t>Seguro médico</a:t>
            </a:r>
            <a:endParaRPr lang="es-ES_tradnl" sz="2400" dirty="0">
              <a:solidFill>
                <a:schemeClr val="dk1"/>
              </a:solidFill>
            </a:endParaRPr>
          </a:p>
          <a:p>
            <a:pPr marL="457200" lvl="0" indent="-393700" algn="l" rtl="0">
              <a:lnSpc>
                <a:spcPts val="2580"/>
              </a:lnSpc>
              <a:spcBef>
                <a:spcPts val="600"/>
              </a:spcBef>
              <a:spcAft>
                <a:spcPts val="0"/>
              </a:spcAft>
              <a:buClr>
                <a:srgbClr val="1B4072"/>
              </a:buClr>
              <a:buSzPts val="2600"/>
              <a:buChar char="•"/>
            </a:pPr>
            <a:r>
              <a:rPr lang="es-ES_tradnl" sz="2400" dirty="0">
                <a:solidFill>
                  <a:srgbClr val="1B4072"/>
                </a:solidFill>
                <a:latin typeface="Calibri"/>
                <a:ea typeface="Calibri"/>
                <a:cs typeface="Calibri"/>
                <a:sym typeface="Calibri"/>
              </a:rPr>
              <a:t>Matrícula para HCC</a:t>
            </a:r>
          </a:p>
          <a:p>
            <a:pPr marL="457200" lvl="0" indent="-393700" algn="l" rtl="0">
              <a:lnSpc>
                <a:spcPts val="2580"/>
              </a:lnSpc>
              <a:spcBef>
                <a:spcPts val="600"/>
              </a:spcBef>
              <a:spcAft>
                <a:spcPts val="0"/>
              </a:spcAft>
              <a:buClr>
                <a:srgbClr val="1B4072"/>
              </a:buClr>
              <a:buSzPts val="2600"/>
              <a:buChar char="•"/>
            </a:pPr>
            <a:r>
              <a:rPr lang="es-ES_tradnl" sz="2400" dirty="0">
                <a:solidFill>
                  <a:srgbClr val="1B4072"/>
                </a:solidFill>
                <a:latin typeface="Calibri"/>
                <a:ea typeface="Calibri"/>
                <a:cs typeface="Calibri"/>
                <a:sym typeface="Calibri"/>
              </a:rPr>
              <a:t>Tasas de exámenes SAT, ACT y AP gratis</a:t>
            </a:r>
            <a:endParaRPr lang="es-ES_tradnl" sz="2400" dirty="0">
              <a:solidFill>
                <a:schemeClr val="dk1"/>
              </a:solidFill>
            </a:endParaRPr>
          </a:p>
          <a:p>
            <a:pPr marL="457200" lvl="0" indent="-393700" algn="l" rtl="0">
              <a:lnSpc>
                <a:spcPts val="2580"/>
              </a:lnSpc>
              <a:spcBef>
                <a:spcPts val="600"/>
              </a:spcBef>
              <a:spcAft>
                <a:spcPts val="0"/>
              </a:spcAft>
              <a:buClr>
                <a:srgbClr val="1B4072"/>
              </a:buClr>
              <a:buSzPts val="2600"/>
              <a:buChar char="•"/>
            </a:pPr>
            <a:r>
              <a:rPr lang="es-ES_tradnl" sz="2400" dirty="0">
                <a:solidFill>
                  <a:srgbClr val="1B4072"/>
                </a:solidFill>
                <a:latin typeface="Calibri"/>
                <a:ea typeface="Calibri"/>
                <a:cs typeface="Calibri"/>
                <a:sym typeface="Calibri"/>
              </a:rPr>
              <a:t>Campamentos, deportes, cuidado infantil</a:t>
            </a:r>
            <a:endParaRPr lang="es-ES_tradnl" sz="2400" dirty="0">
              <a:solidFill>
                <a:schemeClr val="dk1"/>
              </a:solidFill>
            </a:endParaRPr>
          </a:p>
          <a:p>
            <a:pPr marL="457200" lvl="0" indent="-393700" algn="l" rtl="0">
              <a:lnSpc>
                <a:spcPts val="2580"/>
              </a:lnSpc>
              <a:spcBef>
                <a:spcPts val="600"/>
              </a:spcBef>
              <a:spcAft>
                <a:spcPts val="0"/>
              </a:spcAft>
              <a:buClr>
                <a:srgbClr val="1B4072"/>
              </a:buClr>
              <a:buSzPts val="2600"/>
              <a:buChar char="•"/>
            </a:pPr>
            <a:r>
              <a:rPr lang="es-ES_tradnl" sz="2400" dirty="0">
                <a:solidFill>
                  <a:srgbClr val="1B4072"/>
                </a:solidFill>
                <a:latin typeface="Calibri"/>
                <a:ea typeface="Calibri"/>
                <a:cs typeface="Calibri"/>
                <a:sym typeface="Calibri"/>
              </a:rPr>
              <a:t>Muchos otros beneficios</a:t>
            </a:r>
          </a:p>
          <a:p>
            <a:pPr marL="0" marR="0" lvl="0" indent="0" algn="l" rtl="0">
              <a:spcBef>
                <a:spcPts val="600"/>
              </a:spcBef>
              <a:spcAft>
                <a:spcPts val="0"/>
              </a:spcAft>
              <a:buNone/>
            </a:pPr>
            <a:endParaRPr lang="es-ES_tradnl" sz="1000" dirty="0">
              <a:solidFill>
                <a:srgbClr val="1B407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8;p29"/>
          <p:cNvSpPr txBox="1"/>
          <p:nvPr/>
        </p:nvSpPr>
        <p:spPr>
          <a:xfrm>
            <a:off x="357450" y="701861"/>
            <a:ext cx="8429100" cy="1040607"/>
          </a:xfrm>
          <a:prstGeom prst="rect">
            <a:avLst/>
          </a:prstGeom>
          <a:solidFill>
            <a:srgbClr val="C86500"/>
          </a:solid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s-ES_tradnl" sz="2300" b="1" dirty="0">
                <a:solidFill>
                  <a:srgbClr val="FFFFFF"/>
                </a:solidFill>
                <a:latin typeface="Calibri"/>
                <a:ea typeface="Calibri"/>
                <a:cs typeface="Calibri"/>
                <a:sym typeface="Calibri"/>
              </a:rPr>
              <a:t>Paso 1:</a:t>
            </a:r>
            <a:r>
              <a:rPr lang="es-ES_tradnl" sz="2300" dirty="0">
                <a:solidFill>
                  <a:srgbClr val="FFFFFF"/>
                </a:solidFill>
                <a:latin typeface="Calibri"/>
                <a:ea typeface="Calibri"/>
                <a:cs typeface="Calibri"/>
                <a:sym typeface="Calibri"/>
              </a:rPr>
              <a:t> Visite </a:t>
            </a:r>
            <a:r>
              <a:rPr lang="es-ES_tradnl" sz="2300" u="sng" dirty="0">
                <a:solidFill>
                  <a:srgbClr val="FFFFFF"/>
                </a:solidFill>
                <a:latin typeface="Calibri"/>
                <a:ea typeface="Calibri"/>
                <a:cs typeface="Calibri"/>
                <a:sym typeface="Calibri"/>
                <a:hlinkClick r:id="rId2"/>
              </a:rPr>
              <a:t>www.hcpss.org/farms/</a:t>
            </a:r>
            <a:endParaRPr lang="es-ES_tradnl" sz="2300" dirty="0">
              <a:solidFill>
                <a:srgbClr val="FFFFFF"/>
              </a:solidFill>
              <a:latin typeface="Calibri"/>
              <a:ea typeface="Calibri"/>
              <a:cs typeface="Calibri"/>
              <a:sym typeface="Calibri"/>
            </a:endParaRPr>
          </a:p>
          <a:p>
            <a:pPr lvl="0">
              <a:lnSpc>
                <a:spcPct val="115000"/>
              </a:lnSpc>
              <a:buSzPts val="1100"/>
            </a:pPr>
            <a:r>
              <a:rPr lang="es-ES_tradnl" sz="2300" b="1" dirty="0">
                <a:solidFill>
                  <a:srgbClr val="FFFFFF"/>
                </a:solidFill>
                <a:latin typeface="Calibri"/>
                <a:ea typeface="Calibri"/>
                <a:cs typeface="Calibri"/>
                <a:sym typeface="Calibri"/>
              </a:rPr>
              <a:t>Paso 2:</a:t>
            </a:r>
            <a:r>
              <a:rPr lang="es-ES_tradnl" sz="2300" dirty="0">
                <a:solidFill>
                  <a:srgbClr val="FFFFFF"/>
                </a:solidFill>
                <a:latin typeface="Calibri"/>
                <a:ea typeface="Calibri"/>
                <a:cs typeface="Calibri"/>
                <a:sym typeface="Calibri"/>
              </a:rPr>
              <a:t> Haga clic en “</a:t>
            </a:r>
            <a:r>
              <a:rPr lang="es-ES_tradnl" sz="2300" i="1" dirty="0" err="1">
                <a:solidFill>
                  <a:srgbClr val="FFFFFF"/>
                </a:solidFill>
                <a:latin typeface="Calibri"/>
                <a:ea typeface="Calibri"/>
                <a:cs typeface="Calibri"/>
                <a:sym typeface="Calibri"/>
              </a:rPr>
              <a:t>Apply</a:t>
            </a:r>
            <a:r>
              <a:rPr lang="es-ES_tradnl" sz="2300" i="1" dirty="0">
                <a:solidFill>
                  <a:srgbClr val="FFFFFF"/>
                </a:solidFill>
                <a:latin typeface="Calibri"/>
                <a:ea typeface="Calibri"/>
                <a:cs typeface="Calibri"/>
                <a:sym typeface="Calibri"/>
              </a:rPr>
              <a:t> Online</a:t>
            </a:r>
            <a:r>
              <a:rPr lang="es-ES_tradnl" sz="2300" dirty="0">
                <a:solidFill>
                  <a:srgbClr val="FFFFFF"/>
                </a:solidFill>
                <a:latin typeface="Calibri"/>
                <a:ea typeface="Calibri"/>
                <a:cs typeface="Calibri"/>
                <a:sym typeface="Calibri"/>
              </a:rPr>
              <a:t>” </a:t>
            </a:r>
            <a:r>
              <a:rPr lang="es-ES_tradnl" sz="2300" b="1" dirty="0">
                <a:solidFill>
                  <a:srgbClr val="FFFFFF"/>
                </a:solidFill>
                <a:latin typeface="Calibri"/>
                <a:ea typeface="Calibri"/>
                <a:cs typeface="Calibri"/>
                <a:sym typeface="Calibri"/>
              </a:rPr>
              <a:t>para iniciar </a:t>
            </a:r>
            <a:r>
              <a:rPr lang="es-ES_tradnl" sz="2300" dirty="0">
                <a:solidFill>
                  <a:srgbClr val="FFFFFF"/>
                </a:solidFill>
                <a:latin typeface="Calibri"/>
                <a:ea typeface="Calibri"/>
                <a:cs typeface="Calibri"/>
                <a:sym typeface="Calibri"/>
              </a:rPr>
              <a:t>el proceso de inscripción en línea</a:t>
            </a:r>
            <a:endParaRPr lang="es-ES_tradnl" sz="3700" dirty="0">
              <a:solidFill>
                <a:srgbClr val="FFFFFF"/>
              </a:solidFill>
              <a:latin typeface="Calibri"/>
              <a:ea typeface="Calibri"/>
              <a:cs typeface="Calibri"/>
              <a:sym typeface="Calibri"/>
            </a:endParaRPr>
          </a:p>
        </p:txBody>
      </p:sp>
      <p:sp>
        <p:nvSpPr>
          <p:cNvPr id="5" name="Google Shape;279;p29"/>
          <p:cNvSpPr/>
          <p:nvPr/>
        </p:nvSpPr>
        <p:spPr>
          <a:xfrm>
            <a:off x="0" y="85062"/>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s-ES_tradnl" sz="3600" dirty="0">
                <a:solidFill>
                  <a:schemeClr val="lt1"/>
                </a:solidFill>
                <a:latin typeface="Calibri"/>
                <a:ea typeface="Calibri"/>
                <a:cs typeface="Calibri"/>
                <a:sym typeface="Calibri"/>
              </a:rPr>
              <a:t>Comidas gratis y a precio reducido (</a:t>
            </a:r>
            <a:r>
              <a:rPr lang="es-ES_tradnl" sz="3600" dirty="0" err="1">
                <a:solidFill>
                  <a:schemeClr val="lt1"/>
                </a:solidFill>
                <a:latin typeface="Calibri"/>
                <a:ea typeface="Calibri"/>
                <a:cs typeface="Calibri"/>
                <a:sym typeface="Calibri"/>
              </a:rPr>
              <a:t>FARMs</a:t>
            </a:r>
            <a:r>
              <a:rPr lang="es-ES_tradnl" sz="3600" dirty="0">
                <a:solidFill>
                  <a:schemeClr val="lt1"/>
                </a:solidFill>
                <a:latin typeface="Calibri"/>
                <a:ea typeface="Calibri"/>
                <a:cs typeface="Calibri"/>
                <a:sym typeface="Calibri"/>
              </a:rPr>
              <a:t>)</a:t>
            </a:r>
          </a:p>
        </p:txBody>
      </p:sp>
      <p:sp>
        <p:nvSpPr>
          <p:cNvPr id="7" name="Text Box 2"/>
          <p:cNvSpPr txBox="1">
            <a:spLocks noChangeArrowheads="1"/>
          </p:cNvSpPr>
          <p:nvPr/>
        </p:nvSpPr>
        <p:spPr bwMode="auto">
          <a:xfrm>
            <a:off x="357449" y="2152508"/>
            <a:ext cx="2816057" cy="27315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600"/>
              </a:spcAft>
            </a:pPr>
            <a:r>
              <a:rPr lang="es-ES_tradnl" sz="1100" b="1" dirty="0">
                <a:effectLst/>
                <a:latin typeface="Calibri"/>
                <a:ea typeface="SimSun"/>
                <a:cs typeface="Times New Roman"/>
              </a:rPr>
              <a:t>Cómo presentar una solicitud</a:t>
            </a:r>
            <a:endParaRPr lang="es-ES_tradnl" sz="1100" dirty="0">
              <a:effectLst/>
              <a:latin typeface="Calibri"/>
              <a:ea typeface="SimSun"/>
              <a:cs typeface="Times New Roman"/>
            </a:endParaRPr>
          </a:p>
          <a:p>
            <a:pPr>
              <a:lnSpc>
                <a:spcPct val="115000"/>
              </a:lnSpc>
              <a:spcAft>
                <a:spcPts val="600"/>
              </a:spcAft>
            </a:pPr>
            <a:r>
              <a:rPr lang="es-ES_tradnl" sz="900" dirty="0">
                <a:latin typeface="Calibri"/>
                <a:ea typeface="SimSun"/>
                <a:cs typeface="Times New Roman"/>
              </a:rPr>
              <a:t>Envíe solo una solicitud por grupo familiar. Las familias que necesitan asistencia con computadora o con el idioma para presentar una solicitud en línea, comuníquense con la escuela de su niño. Ver las pautas de requisitos de ingresos federales.</a:t>
            </a:r>
            <a:endParaRPr lang="es-ES_tradnl" sz="900" dirty="0">
              <a:effectLst/>
              <a:latin typeface="Calibri"/>
              <a:ea typeface="SimSun"/>
              <a:cs typeface="Times New Roman"/>
            </a:endParaRPr>
          </a:p>
          <a:p>
            <a:pPr marL="0" marR="0">
              <a:lnSpc>
                <a:spcPct val="115000"/>
              </a:lnSpc>
              <a:spcBef>
                <a:spcPts val="0"/>
              </a:spcBef>
              <a:spcAft>
                <a:spcPts val="1000"/>
              </a:spcAft>
            </a:pPr>
            <a:r>
              <a:rPr lang="es-ES_tradnl" sz="1100" b="1" dirty="0">
                <a:effectLst/>
                <a:latin typeface="Calibri"/>
                <a:ea typeface="SimSun"/>
                <a:cs typeface="Times New Roman"/>
              </a:rPr>
              <a:t>En </a:t>
            </a:r>
            <a:r>
              <a:rPr lang="es-ES_tradnl" sz="1100" b="1" dirty="0" smtClean="0">
                <a:effectLst/>
                <a:latin typeface="Calibri"/>
                <a:ea typeface="SimSun"/>
                <a:cs typeface="Times New Roman"/>
              </a:rPr>
              <a:t>línea</a:t>
            </a:r>
          </a:p>
          <a:p>
            <a:pPr marL="0" marR="0">
              <a:lnSpc>
                <a:spcPct val="115000"/>
              </a:lnSpc>
              <a:spcBef>
                <a:spcPts val="0"/>
              </a:spcBef>
              <a:spcAft>
                <a:spcPts val="1000"/>
              </a:spcAft>
            </a:pPr>
            <a:endParaRPr lang="es-ES_tradnl" sz="850" dirty="0" smtClean="0">
              <a:effectLst/>
              <a:latin typeface="Calibri"/>
              <a:ea typeface="SimSun"/>
              <a:cs typeface="Times New Roman"/>
            </a:endParaRPr>
          </a:p>
          <a:p>
            <a:pPr marL="0" marR="0">
              <a:lnSpc>
                <a:spcPct val="115000"/>
              </a:lnSpc>
              <a:spcBef>
                <a:spcPts val="0"/>
              </a:spcBef>
              <a:spcAft>
                <a:spcPts val="1000"/>
              </a:spcAft>
            </a:pPr>
            <a:r>
              <a:rPr lang="es-ES_tradnl" sz="200" dirty="0">
                <a:effectLst/>
                <a:latin typeface="Calibri"/>
                <a:ea typeface="SimSun"/>
                <a:cs typeface="Times New Roman"/>
              </a:rPr>
              <a:t> </a:t>
            </a:r>
          </a:p>
          <a:p>
            <a:pPr marL="342900" lvl="0" indent="-342900">
              <a:lnSpc>
                <a:spcPct val="115000"/>
              </a:lnSpc>
              <a:spcAft>
                <a:spcPts val="1000"/>
              </a:spcAft>
              <a:buFont typeface="Symbol"/>
              <a:buChar char=""/>
            </a:pPr>
            <a:r>
              <a:rPr lang="es-ES_tradnl" sz="900" dirty="0">
                <a:latin typeface="Calibri"/>
                <a:ea typeface="SimSun"/>
                <a:cs typeface="Times New Roman"/>
              </a:rPr>
              <a:t>Después de que se haya enviado y revisado la solicitud en línea, las notificaciones de elegibilidad se enviarán por correo electrónico o por correo.</a:t>
            </a:r>
            <a:r>
              <a:rPr lang="es-ES_tradnl" sz="1100" dirty="0">
                <a:effectLst/>
                <a:latin typeface="Calibri"/>
                <a:ea typeface="SimSun"/>
                <a:cs typeface="Times New Roman"/>
              </a:rPr>
              <a:t> </a:t>
            </a:r>
          </a:p>
        </p:txBody>
      </p:sp>
      <p:sp>
        <p:nvSpPr>
          <p:cNvPr id="8" name="Text Box 2"/>
          <p:cNvSpPr txBox="1">
            <a:spLocks noChangeArrowheads="1"/>
          </p:cNvSpPr>
          <p:nvPr/>
        </p:nvSpPr>
        <p:spPr bwMode="auto">
          <a:xfrm>
            <a:off x="475914" y="3602807"/>
            <a:ext cx="1952625" cy="393185"/>
          </a:xfrm>
          <a:prstGeom prst="rect">
            <a:avLst/>
          </a:prstGeom>
          <a:solidFill>
            <a:srgbClr val="0070C0"/>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0"/>
              </a:spcAft>
            </a:pPr>
            <a:r>
              <a:rPr lang="es-ES_tradnl" sz="850" b="1" dirty="0">
                <a:solidFill>
                  <a:schemeClr val="bg1"/>
                </a:solidFill>
                <a:effectLst/>
                <a:latin typeface="Calibri"/>
                <a:ea typeface="SimSun"/>
                <a:cs typeface="Times New Roman"/>
              </a:rPr>
              <a:t>ENVIAR SOLICITUD EN LÍNEA</a:t>
            </a:r>
            <a:endParaRPr lang="es-ES_tradnl" sz="1100" b="1" dirty="0">
              <a:solidFill>
                <a:schemeClr val="bg1"/>
              </a:solidFill>
              <a:effectLst/>
              <a:latin typeface="Calibri"/>
              <a:ea typeface="SimSun"/>
              <a:cs typeface="Times New Roman"/>
            </a:endParaRPr>
          </a:p>
          <a:p>
            <a:pPr marL="0" marR="0">
              <a:lnSpc>
                <a:spcPct val="115000"/>
              </a:lnSpc>
              <a:spcBef>
                <a:spcPts val="0"/>
              </a:spcBef>
              <a:spcAft>
                <a:spcPts val="0"/>
              </a:spcAft>
            </a:pPr>
            <a:r>
              <a:rPr lang="es-ES_tradnl" sz="850" b="1" dirty="0">
                <a:solidFill>
                  <a:schemeClr val="bg1"/>
                </a:solidFill>
                <a:effectLst/>
                <a:latin typeface="Calibri"/>
                <a:ea typeface="SimSun"/>
                <a:cs typeface="Times New Roman"/>
              </a:rPr>
              <a:t>(IDIOMAS ADICIONALES DISPONIBLES)</a:t>
            </a:r>
            <a:endParaRPr lang="es-ES_tradnl" sz="1100" b="1" dirty="0">
              <a:solidFill>
                <a:schemeClr val="bg1"/>
              </a:solidFill>
              <a:effectLst/>
              <a:latin typeface="Calibri"/>
              <a:ea typeface="SimSun"/>
              <a:cs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220" y="1926590"/>
            <a:ext cx="5473330" cy="967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 Box 2"/>
          <p:cNvSpPr txBox="1">
            <a:spLocks noChangeArrowheads="1"/>
          </p:cNvSpPr>
          <p:nvPr/>
        </p:nvSpPr>
        <p:spPr bwMode="auto">
          <a:xfrm>
            <a:off x="3313220" y="2872539"/>
            <a:ext cx="5473330" cy="20115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s-ES_tradnl" sz="1100" b="1" dirty="0">
                <a:effectLst/>
                <a:latin typeface="Calibri"/>
                <a:ea typeface="SimSun"/>
                <a:cs typeface="Times New Roman"/>
              </a:rPr>
              <a:t>Para empezar</a:t>
            </a:r>
            <a:endParaRPr lang="es-ES_tradnl" sz="1100" dirty="0">
              <a:effectLst/>
              <a:latin typeface="Calibri"/>
              <a:ea typeface="SimSun"/>
              <a:cs typeface="Times New Roman"/>
            </a:endParaRPr>
          </a:p>
          <a:p>
            <a:pPr marL="0" marR="0">
              <a:lnSpc>
                <a:spcPct val="115000"/>
              </a:lnSpc>
              <a:spcBef>
                <a:spcPts val="0"/>
              </a:spcBef>
              <a:spcAft>
                <a:spcPts val="0"/>
              </a:spcAft>
            </a:pPr>
            <a:r>
              <a:rPr lang="es-ES_tradnl" sz="900" b="1" dirty="0">
                <a:effectLst/>
                <a:latin typeface="Calibri"/>
                <a:ea typeface="SimSun"/>
                <a:cs typeface="Times New Roman"/>
              </a:rPr>
              <a:t>Lo que deberá proporcionar durante el proceso de solicitud:</a:t>
            </a:r>
            <a:endParaRPr lang="es-ES_tradnl" sz="1100" dirty="0">
              <a:effectLst/>
              <a:latin typeface="Calibri"/>
              <a:ea typeface="SimSun"/>
              <a:cs typeface="Times New Roman"/>
            </a:endParaRPr>
          </a:p>
          <a:p>
            <a:pPr marL="342900" marR="0" lvl="0" indent="-342900">
              <a:lnSpc>
                <a:spcPct val="115000"/>
              </a:lnSpc>
              <a:spcBef>
                <a:spcPts val="0"/>
              </a:spcBef>
              <a:spcAft>
                <a:spcPts val="0"/>
              </a:spcAft>
              <a:buFont typeface="Symbol"/>
              <a:buChar char=""/>
            </a:pPr>
            <a:r>
              <a:rPr lang="es-ES_tradnl" sz="900" dirty="0">
                <a:effectLst/>
                <a:latin typeface="Calibri"/>
                <a:ea typeface="SimSun"/>
                <a:cs typeface="Times New Roman"/>
              </a:rPr>
              <a:t>El nombre y los ingresos actuales de cada miembro de su grupo familiar</a:t>
            </a:r>
            <a:endParaRPr lang="es-ES_tradnl" sz="1100" dirty="0">
              <a:effectLst/>
              <a:latin typeface="Calibri"/>
              <a:ea typeface="SimSun"/>
              <a:cs typeface="Times New Roman"/>
            </a:endParaRPr>
          </a:p>
          <a:p>
            <a:pPr marL="342900" marR="0" lvl="0" indent="-342900">
              <a:lnSpc>
                <a:spcPct val="115000"/>
              </a:lnSpc>
              <a:spcBef>
                <a:spcPts val="0"/>
              </a:spcBef>
              <a:spcAft>
                <a:spcPts val="0"/>
              </a:spcAft>
              <a:buFont typeface="Symbol"/>
              <a:buChar char=""/>
            </a:pPr>
            <a:r>
              <a:rPr lang="es-ES_tradnl" sz="900" dirty="0">
                <a:effectLst/>
                <a:latin typeface="Calibri"/>
                <a:ea typeface="SimSun"/>
                <a:cs typeface="Times New Roman"/>
              </a:rPr>
              <a:t>La escuela y el grado de cada estudiante en su grupo familiar</a:t>
            </a:r>
            <a:endParaRPr lang="es-ES_tradnl" sz="1100" dirty="0">
              <a:effectLst/>
              <a:latin typeface="Calibri"/>
              <a:ea typeface="SimSun"/>
              <a:cs typeface="Times New Roman"/>
            </a:endParaRPr>
          </a:p>
          <a:p>
            <a:pPr marL="342900" marR="0" lvl="0" indent="-342900">
              <a:lnSpc>
                <a:spcPct val="115000"/>
              </a:lnSpc>
              <a:spcBef>
                <a:spcPts val="0"/>
              </a:spcBef>
              <a:spcAft>
                <a:spcPts val="0"/>
              </a:spcAft>
              <a:buFont typeface="Symbol"/>
              <a:buChar char=""/>
            </a:pPr>
            <a:r>
              <a:rPr lang="es-ES_tradnl" sz="900" dirty="0">
                <a:effectLst/>
                <a:latin typeface="Calibri"/>
                <a:ea typeface="SimSun"/>
                <a:cs typeface="Times New Roman"/>
              </a:rPr>
              <a:t>Su firma electrónica</a:t>
            </a:r>
            <a:endParaRPr lang="es-ES_tradnl" sz="1100" dirty="0">
              <a:effectLst/>
              <a:latin typeface="Calibri"/>
              <a:ea typeface="SimSun"/>
              <a:cs typeface="Times New Roman"/>
            </a:endParaRPr>
          </a:p>
          <a:p>
            <a:pPr marL="342900" lvl="0" indent="-342900">
              <a:lnSpc>
                <a:spcPct val="115000"/>
              </a:lnSpc>
              <a:buFont typeface="Symbol"/>
              <a:buChar char=""/>
            </a:pPr>
            <a:r>
              <a:rPr lang="es-ES_tradnl" sz="900" dirty="0">
                <a:latin typeface="Calibri"/>
                <a:ea typeface="SimSun"/>
                <a:cs typeface="Times New Roman"/>
              </a:rPr>
              <a:t>(Opcional) Una dirección de correo electrónico válida o un número de teléfono para la comunicación del distrito sobre el estado de la solicitud</a:t>
            </a:r>
          </a:p>
          <a:p>
            <a:pPr marL="342900" lvl="0" indent="-342900">
              <a:lnSpc>
                <a:spcPct val="115000"/>
              </a:lnSpc>
              <a:buFont typeface="Symbol"/>
              <a:buChar char=""/>
            </a:pPr>
            <a:r>
              <a:rPr lang="es-ES_tradnl" sz="900" dirty="0">
                <a:latin typeface="Calibri"/>
                <a:ea typeface="SimSun"/>
                <a:cs typeface="Times New Roman"/>
              </a:rPr>
              <a:t>Si está listo para comenzar, haga clic en el botón a continuación para comenzar el proceso de solicitud en línea.</a:t>
            </a:r>
            <a:endParaRPr lang="es-ES_tradnl" sz="1100" dirty="0">
              <a:effectLst/>
              <a:latin typeface="Calibri"/>
              <a:ea typeface="SimSun"/>
              <a:cs typeface="Times New Roman"/>
            </a:endParaRPr>
          </a:p>
        </p:txBody>
      </p:sp>
      <p:sp>
        <p:nvSpPr>
          <p:cNvPr id="11" name="Text Box 2"/>
          <p:cNvSpPr txBox="1">
            <a:spLocks noChangeArrowheads="1"/>
          </p:cNvSpPr>
          <p:nvPr/>
        </p:nvSpPr>
        <p:spPr bwMode="auto">
          <a:xfrm>
            <a:off x="3450941" y="4537773"/>
            <a:ext cx="2369461" cy="219075"/>
          </a:xfrm>
          <a:prstGeom prst="rect">
            <a:avLst/>
          </a:prstGeom>
          <a:solidFill>
            <a:srgbClr val="009999"/>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s-ES_tradnl" sz="850" b="1" dirty="0">
                <a:solidFill>
                  <a:schemeClr val="bg1"/>
                </a:solidFill>
                <a:effectLst/>
                <a:latin typeface="Calibri"/>
                <a:ea typeface="SimSun"/>
                <a:cs typeface="Times New Roman"/>
              </a:rPr>
              <a:t>INICIE EL PROCESO DE SOLICITUD EN LÍNEA</a:t>
            </a:r>
            <a:endParaRPr lang="es-ES_tradnl" sz="1100" b="1" dirty="0">
              <a:solidFill>
                <a:schemeClr val="bg1"/>
              </a:solidFill>
              <a:effectLst/>
              <a:latin typeface="Calibri"/>
              <a:ea typeface="SimSun"/>
              <a:cs typeface="Times New Roman"/>
            </a:endParaRPr>
          </a:p>
        </p:txBody>
      </p:sp>
      <p:sp>
        <p:nvSpPr>
          <p:cNvPr id="12" name="Google Shape;282;p29"/>
          <p:cNvSpPr txBox="1"/>
          <p:nvPr/>
        </p:nvSpPr>
        <p:spPr>
          <a:xfrm rot="436806">
            <a:off x="1323056" y="1839379"/>
            <a:ext cx="1924716" cy="424014"/>
          </a:xfrm>
          <a:prstGeom prst="rect">
            <a:avLst/>
          </a:prstGeom>
          <a:solidFill>
            <a:srgbClr val="1B4072"/>
          </a:solidFill>
          <a:ln>
            <a:noFill/>
          </a:ln>
          <a:effectLst>
            <a:outerShdw blurRad="57150" dist="85725" dir="8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ES_tradnl" sz="2000" b="1" dirty="0">
                <a:solidFill>
                  <a:srgbClr val="FFFFFF"/>
                </a:solidFill>
                <a:latin typeface="Calibri"/>
                <a:ea typeface="Calibri"/>
                <a:cs typeface="Calibri"/>
                <a:sym typeface="Calibri"/>
              </a:rPr>
              <a:t>SITIO DEL HCPSS</a:t>
            </a:r>
          </a:p>
        </p:txBody>
      </p:sp>
      <p:sp>
        <p:nvSpPr>
          <p:cNvPr id="14" name="Google Shape;283;p29"/>
          <p:cNvSpPr txBox="1"/>
          <p:nvPr/>
        </p:nvSpPr>
        <p:spPr>
          <a:xfrm rot="-259966">
            <a:off x="7073382" y="1777782"/>
            <a:ext cx="1699557" cy="423917"/>
          </a:xfrm>
          <a:prstGeom prst="rect">
            <a:avLst/>
          </a:prstGeom>
          <a:solidFill>
            <a:srgbClr val="1B4072"/>
          </a:solidFill>
          <a:ln>
            <a:noFill/>
          </a:ln>
          <a:effectLst>
            <a:outerShdw blurRad="57150" dist="85725" dir="8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ES_tradnl" sz="2000" b="1" dirty="0">
                <a:solidFill>
                  <a:srgbClr val="FFFFFF"/>
                </a:solidFill>
                <a:latin typeface="Calibri"/>
                <a:ea typeface="Calibri"/>
                <a:cs typeface="Calibri"/>
                <a:sym typeface="Calibri"/>
              </a:rPr>
              <a:t>SOLICITUD</a:t>
            </a:r>
          </a:p>
        </p:txBody>
      </p:sp>
    </p:spTree>
    <p:extLst>
      <p:ext uri="{BB962C8B-B14F-4D97-AF65-F5344CB8AC3E}">
        <p14:creationId xmlns:p14="http://schemas.microsoft.com/office/powerpoint/2010/main" val="3022696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0"/>
          <p:cNvPicPr preferRelativeResize="0"/>
          <p:nvPr/>
        </p:nvPicPr>
        <p:blipFill rotWithShape="1">
          <a:blip r:embed="rId3">
            <a:alphaModFix/>
          </a:blip>
          <a:srcRect b="-5304"/>
          <a:stretch/>
        </p:blipFill>
        <p:spPr>
          <a:xfrm>
            <a:off x="244928" y="929268"/>
            <a:ext cx="4588329" cy="4214232"/>
          </a:xfrm>
          <a:prstGeom prst="rect">
            <a:avLst/>
          </a:prstGeom>
          <a:noFill/>
          <a:ln>
            <a:noFill/>
          </a:ln>
        </p:spPr>
      </p:pic>
      <p:sp>
        <p:nvSpPr>
          <p:cNvPr id="290" name="Google Shape;290;p30"/>
          <p:cNvSpPr txBox="1"/>
          <p:nvPr/>
        </p:nvSpPr>
        <p:spPr>
          <a:xfrm>
            <a:off x="5143500" y="968851"/>
            <a:ext cx="3869872"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3200" dirty="0">
                <a:solidFill>
                  <a:srgbClr val="1B4072"/>
                </a:solidFill>
                <a:latin typeface="Calibri"/>
                <a:ea typeface="Calibri"/>
                <a:cs typeface="Calibri"/>
                <a:sym typeface="Calibri"/>
              </a:rPr>
              <a:t>En </a:t>
            </a:r>
            <a:r>
              <a:rPr lang="es-ES_tradnl" sz="3200" dirty="0" err="1">
                <a:solidFill>
                  <a:srgbClr val="1B4072"/>
                </a:solidFill>
                <a:latin typeface="Calibri"/>
                <a:ea typeface="Calibri"/>
                <a:cs typeface="Calibri"/>
                <a:sym typeface="Calibri"/>
              </a:rPr>
              <a:t>Canvas</a:t>
            </a:r>
            <a:r>
              <a:rPr lang="es-ES_tradnl" sz="3200" dirty="0">
                <a:solidFill>
                  <a:srgbClr val="1B4072"/>
                </a:solidFill>
                <a:latin typeface="Calibri"/>
                <a:ea typeface="Calibri"/>
                <a:cs typeface="Calibri"/>
                <a:sym typeface="Calibri"/>
              </a:rPr>
              <a:t> a través de</a:t>
            </a:r>
            <a:br>
              <a:rPr lang="es-ES_tradnl" sz="3200" dirty="0">
                <a:solidFill>
                  <a:srgbClr val="1B4072"/>
                </a:solidFill>
                <a:latin typeface="Calibri"/>
                <a:ea typeface="Calibri"/>
                <a:cs typeface="Calibri"/>
                <a:sym typeface="Calibri"/>
              </a:rPr>
            </a:br>
            <a:r>
              <a:rPr lang="es-ES_tradnl" sz="3200" dirty="0">
                <a:solidFill>
                  <a:srgbClr val="1B4072"/>
                </a:solidFill>
                <a:latin typeface="Calibri"/>
                <a:ea typeface="Calibri"/>
                <a:cs typeface="Calibri"/>
                <a:sym typeface="Calibri"/>
              </a:rPr>
              <a:t>HCPSS </a:t>
            </a:r>
            <a:r>
              <a:rPr lang="es-ES_tradnl" sz="3200" dirty="0" err="1">
                <a:solidFill>
                  <a:srgbClr val="1B4072"/>
                </a:solidFill>
                <a:latin typeface="Calibri"/>
                <a:ea typeface="Calibri"/>
                <a:cs typeface="Calibri"/>
                <a:sym typeface="Calibri"/>
              </a:rPr>
              <a:t>Connect</a:t>
            </a:r>
            <a:r>
              <a:rPr lang="es-ES_tradnl" sz="3200" dirty="0">
                <a:solidFill>
                  <a:srgbClr val="1B4072"/>
                </a:solidFill>
                <a:latin typeface="Calibri"/>
                <a:ea typeface="Calibri"/>
                <a:cs typeface="Calibri"/>
                <a:sym typeface="Calibri"/>
              </a:rPr>
              <a:t> </a:t>
            </a:r>
            <a:endParaRPr lang="es-ES_tradnl" dirty="0"/>
          </a:p>
          <a:p>
            <a:pPr marL="0" marR="0" lvl="0" indent="0" algn="l" rtl="0">
              <a:spcBef>
                <a:spcPts val="0"/>
              </a:spcBef>
              <a:spcAft>
                <a:spcPts val="0"/>
              </a:spcAft>
              <a:buNone/>
            </a:pPr>
            <a:endParaRPr lang="es-ES_tradnl" sz="3200" dirty="0">
              <a:solidFill>
                <a:srgbClr val="1B4072"/>
              </a:solidFill>
              <a:latin typeface="Calibri"/>
              <a:ea typeface="Calibri"/>
              <a:cs typeface="Calibri"/>
              <a:sym typeface="Calibri"/>
            </a:endParaRPr>
          </a:p>
          <a:p>
            <a:pPr marL="0" marR="0" lvl="0" indent="0" algn="l" rtl="0">
              <a:spcBef>
                <a:spcPts val="0"/>
              </a:spcBef>
              <a:spcAft>
                <a:spcPts val="0"/>
              </a:spcAft>
              <a:buNone/>
            </a:pPr>
            <a:r>
              <a:rPr lang="es-ES_tradnl" sz="3200" dirty="0">
                <a:solidFill>
                  <a:srgbClr val="1B4072"/>
                </a:solidFill>
                <a:latin typeface="Calibri"/>
                <a:ea typeface="Calibri"/>
                <a:cs typeface="Calibri"/>
                <a:sym typeface="Calibri"/>
              </a:rPr>
              <a:t>Descripción del contenido del plan de estudios para cada</a:t>
            </a:r>
            <a:endParaRPr lang="es-ES_tradnl" dirty="0"/>
          </a:p>
          <a:p>
            <a:pPr marL="514350" marR="0" lvl="0" indent="-290513" algn="l" rtl="0">
              <a:spcBef>
                <a:spcPts val="0"/>
              </a:spcBef>
              <a:spcAft>
                <a:spcPts val="0"/>
              </a:spcAft>
              <a:buClr>
                <a:srgbClr val="1B4072"/>
              </a:buClr>
              <a:buSzPts val="3200"/>
              <a:buFont typeface="Arial"/>
              <a:buChar char="•"/>
            </a:pPr>
            <a:r>
              <a:rPr lang="es-ES_tradnl" sz="3200" dirty="0">
                <a:solidFill>
                  <a:srgbClr val="1B4072"/>
                </a:solidFill>
                <a:latin typeface="Calibri"/>
                <a:ea typeface="Calibri"/>
                <a:cs typeface="Calibri"/>
                <a:sym typeface="Calibri"/>
              </a:rPr>
              <a:t>Grado (Pre-K a 5º)</a:t>
            </a:r>
            <a:endParaRPr lang="es-ES_tradnl" dirty="0"/>
          </a:p>
          <a:p>
            <a:pPr marL="514350" marR="0" lvl="0" indent="-290513" algn="l" rtl="0">
              <a:spcBef>
                <a:spcPts val="0"/>
              </a:spcBef>
              <a:spcAft>
                <a:spcPts val="0"/>
              </a:spcAft>
              <a:buClr>
                <a:srgbClr val="1B4072"/>
              </a:buClr>
              <a:buSzPts val="3200"/>
              <a:buFont typeface="Arial"/>
              <a:buChar char="•"/>
            </a:pPr>
            <a:r>
              <a:rPr lang="es-ES_tradnl" sz="3200" dirty="0">
                <a:solidFill>
                  <a:srgbClr val="1B4072"/>
                </a:solidFill>
                <a:latin typeface="Calibri"/>
                <a:ea typeface="Calibri"/>
                <a:cs typeface="Calibri"/>
                <a:sym typeface="Calibri"/>
              </a:rPr>
              <a:t>Asignatura</a:t>
            </a:r>
            <a:endParaRPr lang="es-ES_tradnl" dirty="0"/>
          </a:p>
        </p:txBody>
      </p:sp>
      <p:sp>
        <p:nvSpPr>
          <p:cNvPr id="291" name="Google Shape;291;p30"/>
          <p:cNvSpPr/>
          <p:nvPr/>
        </p:nvSpPr>
        <p:spPr>
          <a:xfrm>
            <a:off x="0" y="95707"/>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a:solidFill>
                  <a:schemeClr val="lt1"/>
                </a:solidFill>
                <a:latin typeface="Calibri"/>
                <a:ea typeface="Calibri"/>
                <a:cs typeface="Calibri"/>
                <a:sym typeface="Calibri"/>
              </a:rPr>
              <a:t>Guías Lo que su niño aprenderá</a:t>
            </a:r>
            <a:endParaRPr lang="es-ES_tradnl"/>
          </a:p>
        </p:txBody>
      </p:sp>
      <p:sp>
        <p:nvSpPr>
          <p:cNvPr id="292" name="Google Shape;292;p30"/>
          <p:cNvSpPr/>
          <p:nvPr/>
        </p:nvSpPr>
        <p:spPr>
          <a:xfrm>
            <a:off x="5143500" y="2065155"/>
            <a:ext cx="277524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2000" b="1">
                <a:solidFill>
                  <a:srgbClr val="C86500"/>
                </a:solidFill>
                <a:latin typeface="Calibri"/>
                <a:ea typeface="Calibri"/>
                <a:cs typeface="Calibri"/>
                <a:sym typeface="Calibri"/>
              </a:rPr>
              <a:t>www.hcpss.org/connect</a:t>
            </a:r>
            <a:endParaRPr lang="es-ES_tradn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p:cNvSpPr/>
          <p:nvPr/>
        </p:nvSpPr>
        <p:spPr>
          <a:xfrm>
            <a:off x="819900" y="508025"/>
            <a:ext cx="7504200" cy="15102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a:solidFill>
                  <a:schemeClr val="lt1"/>
                </a:solidFill>
                <a:latin typeface="Calibri"/>
                <a:ea typeface="Calibri"/>
                <a:cs typeface="Calibri"/>
                <a:sym typeface="Calibri"/>
              </a:rPr>
              <a:t>Instrucción otoño 2020-2021</a:t>
            </a:r>
            <a:endParaRPr lang="es-ES_tradnl"/>
          </a:p>
        </p:txBody>
      </p:sp>
      <p:sp>
        <p:nvSpPr>
          <p:cNvPr id="299" name="Google Shape;299;p31"/>
          <p:cNvSpPr txBox="1"/>
          <p:nvPr/>
        </p:nvSpPr>
        <p:spPr>
          <a:xfrm>
            <a:off x="819900" y="2243700"/>
            <a:ext cx="7504200" cy="79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_tradnl" sz="3200" dirty="0">
                <a:solidFill>
                  <a:srgbClr val="1B4072"/>
                </a:solidFill>
                <a:latin typeface="Calibri"/>
                <a:ea typeface="Calibri"/>
                <a:cs typeface="Calibri"/>
                <a:sym typeface="Calibri"/>
              </a:rPr>
              <a:t>Información y actualizaciones:</a:t>
            </a:r>
          </a:p>
          <a:p>
            <a:pPr marL="0" marR="0" lvl="0" indent="0" algn="ctr" rtl="0">
              <a:spcBef>
                <a:spcPts val="0"/>
              </a:spcBef>
              <a:spcAft>
                <a:spcPts val="0"/>
              </a:spcAft>
              <a:buNone/>
            </a:pPr>
            <a:r>
              <a:rPr lang="es-ES_tradnl" sz="3200" u="sng" dirty="0" err="1">
                <a:solidFill>
                  <a:srgbClr val="1B4072"/>
                </a:solidFill>
                <a:latin typeface="Calibri"/>
                <a:ea typeface="Calibri"/>
                <a:cs typeface="Calibri"/>
                <a:sym typeface="Calibri"/>
              </a:rPr>
              <a:t>www.hcpss.org</a:t>
            </a:r>
            <a:r>
              <a:rPr lang="es-ES_tradnl" sz="3200" u="sng" dirty="0">
                <a:solidFill>
                  <a:srgbClr val="1B4072"/>
                </a:solidFill>
                <a:latin typeface="Calibri"/>
                <a:ea typeface="Calibri"/>
                <a:cs typeface="Calibri"/>
                <a:sym typeface="Calibri"/>
              </a:rPr>
              <a:t>/2020-2021/</a:t>
            </a:r>
            <a:endParaRPr lang="es-ES_tradnl" u="sng" dirty="0"/>
          </a:p>
        </p:txBody>
      </p:sp>
      <p:sp>
        <p:nvSpPr>
          <p:cNvPr id="300" name="Google Shape;300;p31"/>
          <p:cNvSpPr txBox="1"/>
          <p:nvPr/>
        </p:nvSpPr>
        <p:spPr>
          <a:xfrm>
            <a:off x="1020275" y="3667025"/>
            <a:ext cx="7504200" cy="79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_tradnl" sz="3200" dirty="0">
                <a:solidFill>
                  <a:srgbClr val="1B4072"/>
                </a:solidFill>
                <a:latin typeface="Calibri"/>
                <a:ea typeface="Calibri"/>
                <a:cs typeface="Calibri"/>
                <a:sym typeface="Calibri"/>
              </a:rPr>
              <a:t>Respuestas a preguntas frecuentes:</a:t>
            </a:r>
          </a:p>
          <a:p>
            <a:pPr marL="0" marR="0" lvl="0" indent="0" algn="ctr" rtl="0">
              <a:spcBef>
                <a:spcPts val="0"/>
              </a:spcBef>
              <a:spcAft>
                <a:spcPts val="0"/>
              </a:spcAft>
              <a:buNone/>
            </a:pPr>
            <a:r>
              <a:rPr lang="es-ES_tradnl" sz="3200" u="sng" dirty="0" err="1">
                <a:solidFill>
                  <a:srgbClr val="1B4072"/>
                </a:solidFill>
                <a:latin typeface="Calibri"/>
                <a:ea typeface="Calibri"/>
                <a:cs typeface="Calibri"/>
                <a:sym typeface="Calibri"/>
              </a:rPr>
              <a:t>help.hcpss.org</a:t>
            </a:r>
            <a:endParaRPr lang="es-ES_tradnl" sz="3200" u="sng" dirty="0">
              <a:solidFill>
                <a:srgbClr val="1B407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2"/>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a:solidFill>
                  <a:schemeClr val="lt1"/>
                </a:solidFill>
                <a:latin typeface="Calibri"/>
                <a:ea typeface="Calibri"/>
                <a:cs typeface="Calibri"/>
                <a:sym typeface="Calibri"/>
              </a:rPr>
              <a:t>Recursos comunitarios</a:t>
            </a:r>
            <a:endParaRPr lang="es-ES_tradnl"/>
          </a:p>
        </p:txBody>
      </p:sp>
      <p:sp>
        <p:nvSpPr>
          <p:cNvPr id="307" name="Google Shape;307;p32"/>
          <p:cNvSpPr txBox="1"/>
          <p:nvPr/>
        </p:nvSpPr>
        <p:spPr>
          <a:xfrm>
            <a:off x="178500" y="1230753"/>
            <a:ext cx="3870000" cy="268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3200" dirty="0">
                <a:solidFill>
                  <a:srgbClr val="1B4072"/>
                </a:solidFill>
                <a:latin typeface="Calibri"/>
                <a:ea typeface="Calibri"/>
                <a:cs typeface="Calibri"/>
                <a:sym typeface="Calibri"/>
              </a:rPr>
              <a:t>Varias organizaciones en el Condado de Howard ofrecen servicios y recursos para estudiantes y familias.</a:t>
            </a:r>
            <a:endParaRPr lang="es-ES_tradnl" dirty="0"/>
          </a:p>
        </p:txBody>
      </p:sp>
      <p:pic>
        <p:nvPicPr>
          <p:cNvPr id="308" name="Google Shape;308;p32"/>
          <p:cNvPicPr preferRelativeResize="0"/>
          <p:nvPr/>
        </p:nvPicPr>
        <p:blipFill>
          <a:blip r:embed="rId3">
            <a:alphaModFix/>
          </a:blip>
          <a:stretch>
            <a:fillRect/>
          </a:stretch>
        </p:blipFill>
        <p:spPr>
          <a:xfrm>
            <a:off x="4260575" y="905282"/>
            <a:ext cx="4686293" cy="3124195"/>
          </a:xfrm>
          <a:prstGeom prst="rect">
            <a:avLst/>
          </a:prstGeom>
          <a:noFill/>
          <a:ln>
            <a:noFill/>
          </a:ln>
        </p:spPr>
      </p:pic>
      <p:sp>
        <p:nvSpPr>
          <p:cNvPr id="309" name="Google Shape;309;p32"/>
          <p:cNvSpPr/>
          <p:nvPr/>
        </p:nvSpPr>
        <p:spPr>
          <a:xfrm>
            <a:off x="0" y="4293700"/>
            <a:ext cx="9144000" cy="837900"/>
          </a:xfrm>
          <a:prstGeom prst="rect">
            <a:avLst/>
          </a:prstGeom>
          <a:solidFill>
            <a:srgbClr val="1B4072"/>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350">
              <a:solidFill>
                <a:schemeClr val="lt1"/>
              </a:solidFill>
              <a:latin typeface="Calibri"/>
              <a:ea typeface="Calibri"/>
              <a:cs typeface="Calibri"/>
              <a:sym typeface="Calibri"/>
            </a:endParaRPr>
          </a:p>
        </p:txBody>
      </p:sp>
      <p:sp>
        <p:nvSpPr>
          <p:cNvPr id="310" name="Google Shape;310;p32">
            <a:hlinkClick r:id="rId4"/>
          </p:cNvPr>
          <p:cNvSpPr txBox="1"/>
          <p:nvPr/>
        </p:nvSpPr>
        <p:spPr>
          <a:xfrm>
            <a:off x="-2" y="4298450"/>
            <a:ext cx="9144000" cy="6234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s-ES_tradnl" sz="2800">
                <a:solidFill>
                  <a:schemeClr val="lt1"/>
                </a:solidFill>
                <a:latin typeface="Calibri"/>
                <a:ea typeface="Calibri"/>
                <a:cs typeface="Calibri"/>
                <a:sym typeface="Calibri"/>
              </a:rPr>
              <a:t>www.hcpss.org/community-news-and-programs/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dirty="0">
                <a:solidFill>
                  <a:schemeClr val="lt1"/>
                </a:solidFill>
                <a:latin typeface="Calibri"/>
                <a:ea typeface="Calibri"/>
                <a:cs typeface="Calibri"/>
                <a:sym typeface="Calibri"/>
              </a:rPr>
              <a:t>Muestra de horario de instrucción virtual</a:t>
            </a:r>
            <a:endParaRPr lang="es-ES_tradnl" dirty="0"/>
          </a:p>
        </p:txBody>
      </p:sp>
      <p:pic>
        <p:nvPicPr>
          <p:cNvPr id="317" name="Google Shape;317;p33"/>
          <p:cNvPicPr preferRelativeResize="0"/>
          <p:nvPr/>
        </p:nvPicPr>
        <p:blipFill rotWithShape="1">
          <a:blip r:embed="rId3">
            <a:alphaModFix/>
          </a:blip>
          <a:srcRect l="4747" r="21539"/>
          <a:stretch/>
        </p:blipFill>
        <p:spPr>
          <a:xfrm>
            <a:off x="4462400" y="828225"/>
            <a:ext cx="4562222" cy="4126203"/>
          </a:xfrm>
          <a:prstGeom prst="rect">
            <a:avLst/>
          </a:prstGeom>
          <a:noFill/>
          <a:ln>
            <a:noFill/>
          </a:ln>
        </p:spPr>
      </p:pic>
      <p:sp>
        <p:nvSpPr>
          <p:cNvPr id="318" name="Google Shape;318;p33"/>
          <p:cNvSpPr txBox="1"/>
          <p:nvPr/>
        </p:nvSpPr>
        <p:spPr>
          <a:xfrm>
            <a:off x="146700" y="1298050"/>
            <a:ext cx="4169100" cy="123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_tradnl" sz="3200" dirty="0">
                <a:latin typeface="Calibri"/>
                <a:ea typeface="Calibri"/>
                <a:cs typeface="Calibri"/>
                <a:sym typeface="Calibri"/>
              </a:rPr>
              <a:t>Muestras de horarios pueden encontrarse en línea</a:t>
            </a:r>
          </a:p>
        </p:txBody>
      </p:sp>
      <p:sp>
        <p:nvSpPr>
          <p:cNvPr id="319" name="Google Shape;319;p33"/>
          <p:cNvSpPr txBox="1"/>
          <p:nvPr/>
        </p:nvSpPr>
        <p:spPr>
          <a:xfrm>
            <a:off x="0" y="3115100"/>
            <a:ext cx="4462500" cy="1104900"/>
          </a:xfrm>
          <a:prstGeom prst="rect">
            <a:avLst/>
          </a:prstGeom>
          <a:solidFill>
            <a:srgbClr val="1B407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_tradnl" sz="2600" b="1">
                <a:solidFill>
                  <a:srgbClr val="FFFFFF"/>
                </a:solidFill>
                <a:latin typeface="Calibri"/>
                <a:ea typeface="Calibri"/>
                <a:cs typeface="Calibri"/>
                <a:sym typeface="Calibri"/>
              </a:rPr>
              <a:t>www.hcpss.org/2020-2021/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492446" y="1025242"/>
            <a:ext cx="5468087" cy="1875158"/>
          </a:xfrm>
          <a:prstGeom prst="rect">
            <a:avLst/>
          </a:prstGeom>
          <a:noFill/>
          <a:ln>
            <a:noFill/>
          </a:ln>
        </p:spPr>
        <p:txBody>
          <a:bodyPr spcFirstLastPara="1" wrap="square" lIns="68550" tIns="34275" rIns="68550" bIns="34275" anchor="t" anchorCtr="0">
            <a:noAutofit/>
          </a:bodyPr>
          <a:lstStyle/>
          <a:p>
            <a:pPr lvl="0"/>
            <a:r>
              <a:rPr lang="es-ES_tradnl" sz="3200" b="1" i="0" u="none" strike="noStrike" cap="none">
                <a:solidFill>
                  <a:srgbClr val="2F5496"/>
                </a:solidFill>
                <a:latin typeface="Calibri"/>
                <a:ea typeface="Calibri"/>
                <a:cs typeface="Calibri"/>
                <a:sym typeface="Calibri"/>
              </a:rPr>
              <a:t>VISIÓN</a:t>
            </a:r>
            <a:r>
              <a:rPr lang="es-ES_tradnl" sz="2800" b="1" i="0" u="none" strike="noStrike" cap="none">
                <a:solidFill>
                  <a:srgbClr val="2F5496"/>
                </a:solidFill>
                <a:latin typeface="Calibri"/>
                <a:ea typeface="Calibri"/>
                <a:cs typeface="Calibri"/>
                <a:sym typeface="Calibri"/>
              </a:rPr>
              <a:t>: </a:t>
            </a:r>
            <a:r>
              <a:rPr lang="es-ES_tradnl" sz="2400">
                <a:solidFill>
                  <a:schemeClr val="dk1"/>
                </a:solidFill>
                <a:latin typeface="Calibri"/>
                <a:ea typeface="Calibri"/>
                <a:cs typeface="Calibri"/>
                <a:sym typeface="Calibri"/>
              </a:rPr>
              <a:t>Cada estudiante y miembro del personal acepta la diversidad y posee las habilidades, el conocimiento y la confianza para influir positivamente en la comunidad en general.</a:t>
            </a:r>
            <a:endParaRPr lang="es-ES_tradnl"/>
          </a:p>
          <a:p>
            <a:pPr marL="0" marR="0" lvl="0" indent="0" algn="l" rtl="0">
              <a:spcBef>
                <a:spcPts val="0"/>
              </a:spcBef>
              <a:spcAft>
                <a:spcPts val="0"/>
              </a:spcAft>
              <a:buNone/>
            </a:pPr>
            <a:endParaRPr lang="es-ES_tradnl" sz="2400" b="1" i="0" u="none" strike="noStrike" cap="none">
              <a:solidFill>
                <a:schemeClr val="dk1"/>
              </a:solidFill>
              <a:latin typeface="Calibri"/>
              <a:ea typeface="Calibri"/>
              <a:cs typeface="Calibri"/>
              <a:sym typeface="Calibri"/>
            </a:endParaRPr>
          </a:p>
        </p:txBody>
      </p:sp>
      <p:sp>
        <p:nvSpPr>
          <p:cNvPr id="103" name="Google Shape;103;p15"/>
          <p:cNvSpPr txBox="1"/>
          <p:nvPr/>
        </p:nvSpPr>
        <p:spPr>
          <a:xfrm>
            <a:off x="579195" y="4392386"/>
            <a:ext cx="1664808" cy="424847"/>
          </a:xfrm>
          <a:prstGeom prst="rect">
            <a:avLst/>
          </a:prstGeom>
          <a:noFill/>
          <a:ln>
            <a:noFill/>
          </a:ln>
        </p:spPr>
        <p:txBody>
          <a:bodyPr spcFirstLastPara="1" wrap="square" lIns="68550" tIns="34275" rIns="68550" bIns="34275" anchor="ctr" anchorCtr="1">
            <a:noAutofit/>
          </a:bodyPr>
          <a:lstStyle/>
          <a:p>
            <a:pPr marL="0" marR="0" lvl="0" indent="0" algn="ctr" rtl="0">
              <a:spcBef>
                <a:spcPts val="0"/>
              </a:spcBef>
              <a:spcAft>
                <a:spcPts val="0"/>
              </a:spcAft>
              <a:buNone/>
            </a:pPr>
            <a:r>
              <a:rPr lang="es-ES_tradnl" sz="2400" b="1" i="0" u="none" strike="noStrike" cap="none">
                <a:solidFill>
                  <a:schemeClr val="lt1"/>
                </a:solidFill>
                <a:latin typeface="Calibri"/>
                <a:ea typeface="Calibri"/>
                <a:cs typeface="Calibri"/>
                <a:sym typeface="Calibri"/>
              </a:rPr>
              <a:t>VALUE </a:t>
            </a:r>
            <a:endParaRPr lang="es-ES_tradnl"/>
          </a:p>
        </p:txBody>
      </p:sp>
      <p:sp>
        <p:nvSpPr>
          <p:cNvPr id="104" name="Google Shape;104;p15"/>
          <p:cNvSpPr txBox="1"/>
          <p:nvPr/>
        </p:nvSpPr>
        <p:spPr>
          <a:xfrm>
            <a:off x="2549510" y="4392386"/>
            <a:ext cx="1664808" cy="424847"/>
          </a:xfrm>
          <a:prstGeom prst="rect">
            <a:avLst/>
          </a:prstGeom>
          <a:noFill/>
          <a:ln>
            <a:noFill/>
          </a:ln>
        </p:spPr>
        <p:txBody>
          <a:bodyPr spcFirstLastPara="1" wrap="square" lIns="68550" tIns="34275" rIns="68550" bIns="34275" anchor="ctr" anchorCtr="1">
            <a:noAutofit/>
          </a:bodyPr>
          <a:lstStyle/>
          <a:p>
            <a:pPr marL="0" marR="0" lvl="0" indent="0" algn="ctr" rtl="0">
              <a:spcBef>
                <a:spcPts val="0"/>
              </a:spcBef>
              <a:spcAft>
                <a:spcPts val="0"/>
              </a:spcAft>
              <a:buNone/>
            </a:pPr>
            <a:r>
              <a:rPr lang="es-ES_tradnl" sz="2400" b="1" i="0" u="none" strike="noStrike" cap="none">
                <a:solidFill>
                  <a:schemeClr val="lt1"/>
                </a:solidFill>
                <a:latin typeface="Calibri"/>
                <a:ea typeface="Calibri"/>
                <a:cs typeface="Calibri"/>
                <a:sym typeface="Calibri"/>
              </a:rPr>
              <a:t>ACHIEVE </a:t>
            </a:r>
            <a:endParaRPr lang="es-ES_tradnl"/>
          </a:p>
        </p:txBody>
      </p:sp>
      <p:sp>
        <p:nvSpPr>
          <p:cNvPr id="105" name="Google Shape;105;p15"/>
          <p:cNvSpPr txBox="1"/>
          <p:nvPr/>
        </p:nvSpPr>
        <p:spPr>
          <a:xfrm>
            <a:off x="4797406" y="4392386"/>
            <a:ext cx="1664808" cy="424847"/>
          </a:xfrm>
          <a:prstGeom prst="rect">
            <a:avLst/>
          </a:prstGeom>
          <a:noFill/>
          <a:ln>
            <a:noFill/>
          </a:ln>
        </p:spPr>
        <p:txBody>
          <a:bodyPr spcFirstLastPara="1" wrap="square" lIns="68550" tIns="34275" rIns="68550" bIns="34275" anchor="ctr" anchorCtr="1">
            <a:noAutofit/>
          </a:bodyPr>
          <a:lstStyle/>
          <a:p>
            <a:pPr marL="0" marR="0" lvl="0" indent="0" algn="ctr" rtl="0">
              <a:spcBef>
                <a:spcPts val="0"/>
              </a:spcBef>
              <a:spcAft>
                <a:spcPts val="0"/>
              </a:spcAft>
              <a:buNone/>
            </a:pPr>
            <a:r>
              <a:rPr lang="es-ES_tradnl" sz="2400" b="1" i="0" u="none" strike="noStrike" cap="none">
                <a:solidFill>
                  <a:schemeClr val="lt1"/>
                </a:solidFill>
                <a:latin typeface="Calibri"/>
                <a:ea typeface="Calibri"/>
                <a:cs typeface="Calibri"/>
                <a:sym typeface="Calibri"/>
              </a:rPr>
              <a:t>EMPOWER </a:t>
            </a:r>
            <a:endParaRPr lang="es-ES_tradnl"/>
          </a:p>
        </p:txBody>
      </p:sp>
      <p:sp>
        <p:nvSpPr>
          <p:cNvPr id="106" name="Google Shape;106;p15"/>
          <p:cNvSpPr txBox="1"/>
          <p:nvPr/>
        </p:nvSpPr>
        <p:spPr>
          <a:xfrm>
            <a:off x="7159605" y="4392386"/>
            <a:ext cx="1664808" cy="424847"/>
          </a:xfrm>
          <a:prstGeom prst="rect">
            <a:avLst/>
          </a:prstGeom>
          <a:noFill/>
          <a:ln>
            <a:noFill/>
          </a:ln>
        </p:spPr>
        <p:txBody>
          <a:bodyPr spcFirstLastPara="1" wrap="square" lIns="68550" tIns="34275" rIns="68550" bIns="34275" anchor="ctr" anchorCtr="1">
            <a:noAutofit/>
          </a:bodyPr>
          <a:lstStyle/>
          <a:p>
            <a:pPr marL="0" marR="0" lvl="0" indent="0" algn="ctr" rtl="0">
              <a:spcBef>
                <a:spcPts val="0"/>
              </a:spcBef>
              <a:spcAft>
                <a:spcPts val="0"/>
              </a:spcAft>
              <a:buNone/>
            </a:pPr>
            <a:r>
              <a:rPr lang="es-ES_tradnl" sz="2400" b="1" i="0" u="none" strike="noStrike" cap="none">
                <a:solidFill>
                  <a:schemeClr val="lt1"/>
                </a:solidFill>
                <a:latin typeface="Calibri"/>
                <a:ea typeface="Calibri"/>
                <a:cs typeface="Calibri"/>
                <a:sym typeface="Calibri"/>
              </a:rPr>
              <a:t>CONNECT </a:t>
            </a:r>
            <a:endParaRPr lang="es-ES_tradnl"/>
          </a:p>
        </p:txBody>
      </p:sp>
      <p:sp>
        <p:nvSpPr>
          <p:cNvPr id="107" name="Google Shape;107;p15"/>
          <p:cNvSpPr txBox="1"/>
          <p:nvPr/>
        </p:nvSpPr>
        <p:spPr>
          <a:xfrm>
            <a:off x="454194" y="3141447"/>
            <a:ext cx="8365507" cy="1357295"/>
          </a:xfrm>
          <a:prstGeom prst="rect">
            <a:avLst/>
          </a:prstGeom>
          <a:noFill/>
          <a:ln>
            <a:noFill/>
          </a:ln>
        </p:spPr>
        <p:txBody>
          <a:bodyPr spcFirstLastPara="1" wrap="square" lIns="68550" tIns="34275" rIns="68550" bIns="34275" anchor="t" anchorCtr="0">
            <a:noAutofit/>
          </a:bodyPr>
          <a:lstStyle/>
          <a:p>
            <a:pPr lvl="0"/>
            <a:r>
              <a:rPr lang="es-ES_tradnl" sz="3200" b="1" i="0" u="none" strike="noStrike" cap="none" dirty="0">
                <a:solidFill>
                  <a:srgbClr val="2F5496"/>
                </a:solidFill>
                <a:latin typeface="Calibri"/>
                <a:ea typeface="Calibri"/>
                <a:cs typeface="Calibri"/>
                <a:sym typeface="Calibri"/>
              </a:rPr>
              <a:t>MISIÓN</a:t>
            </a:r>
            <a:r>
              <a:rPr lang="es-ES_tradnl" sz="2800" b="1" i="0" u="none" strike="noStrike" cap="none" dirty="0">
                <a:solidFill>
                  <a:srgbClr val="2F5496"/>
                </a:solidFill>
                <a:latin typeface="Calibri"/>
                <a:ea typeface="Calibri"/>
                <a:cs typeface="Calibri"/>
                <a:sym typeface="Calibri"/>
              </a:rPr>
              <a:t>: </a:t>
            </a:r>
            <a:r>
              <a:rPr lang="es-ES_tradnl" sz="2400" dirty="0">
                <a:solidFill>
                  <a:schemeClr val="dk1"/>
                </a:solidFill>
                <a:latin typeface="Calibri"/>
                <a:ea typeface="Calibri"/>
                <a:cs typeface="Calibri"/>
                <a:sym typeface="Calibri"/>
              </a:rPr>
              <a:t>El HCPSS garantiza el éxito académico y el bienestar socioemocional de cada estudiante en un entorno inclusivo y acogedor que cierra las brechas de oportunidades.</a:t>
            </a:r>
            <a:endParaRPr lang="es-ES_tradnl" dirty="0"/>
          </a:p>
        </p:txBody>
      </p:sp>
      <p:sp>
        <p:nvSpPr>
          <p:cNvPr id="108" name="Google Shape;108;p15"/>
          <p:cNvSpPr/>
          <p:nvPr/>
        </p:nvSpPr>
        <p:spPr>
          <a:xfrm>
            <a:off x="23812" y="4402670"/>
            <a:ext cx="9144000" cy="523220"/>
          </a:xfrm>
          <a:prstGeom prst="rect">
            <a:avLst/>
          </a:prstGeom>
          <a:solidFill>
            <a:srgbClr val="C865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_tradnl" sz="2800" b="0" i="0" u="none" strike="noStrike" cap="none">
                <a:solidFill>
                  <a:schemeClr val="lt1"/>
                </a:solidFill>
                <a:latin typeface="Calibri"/>
                <a:ea typeface="Calibri"/>
                <a:cs typeface="Calibri"/>
                <a:sym typeface="Calibri"/>
              </a:rPr>
              <a:t>Más informaci</a:t>
            </a:r>
            <a:r>
              <a:rPr lang="es-ES_tradnl" sz="2800">
                <a:solidFill>
                  <a:schemeClr val="lt1"/>
                </a:solidFill>
                <a:latin typeface="Calibri"/>
                <a:ea typeface="Calibri"/>
                <a:cs typeface="Calibri"/>
                <a:sym typeface="Calibri"/>
              </a:rPr>
              <a:t>ón</a:t>
            </a:r>
            <a:r>
              <a:rPr lang="es-ES_tradnl" sz="2800" b="0" i="0" u="none" strike="noStrike" cap="none">
                <a:solidFill>
                  <a:schemeClr val="lt1"/>
                </a:solidFill>
                <a:latin typeface="Calibri"/>
                <a:ea typeface="Calibri"/>
                <a:cs typeface="Calibri"/>
                <a:sym typeface="Calibri"/>
              </a:rPr>
              <a:t>: www.hcpss.org/scta</a:t>
            </a:r>
          </a:p>
        </p:txBody>
      </p:sp>
      <p:pic>
        <p:nvPicPr>
          <p:cNvPr id="109" name="Google Shape;109;p15"/>
          <p:cNvPicPr preferRelativeResize="0"/>
          <p:nvPr/>
        </p:nvPicPr>
        <p:blipFill rotWithShape="1">
          <a:blip r:embed="rId3">
            <a:alphaModFix/>
          </a:blip>
          <a:srcRect/>
          <a:stretch/>
        </p:blipFill>
        <p:spPr>
          <a:xfrm>
            <a:off x="223048" y="152268"/>
            <a:ext cx="2715768" cy="853440"/>
          </a:xfrm>
          <a:prstGeom prst="rect">
            <a:avLst/>
          </a:prstGeom>
          <a:noFill/>
          <a:ln>
            <a:noFill/>
          </a:ln>
        </p:spPr>
      </p:pic>
      <p:pic>
        <p:nvPicPr>
          <p:cNvPr id="110" name="Google Shape;110;p15"/>
          <p:cNvPicPr preferRelativeResize="0"/>
          <p:nvPr/>
        </p:nvPicPr>
        <p:blipFill rotWithShape="1">
          <a:blip r:embed="rId4">
            <a:alphaModFix/>
          </a:blip>
          <a:srcRect/>
          <a:stretch/>
        </p:blipFill>
        <p:spPr>
          <a:xfrm>
            <a:off x="6237627" y="240709"/>
            <a:ext cx="2690055" cy="30885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4"/>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dirty="0">
                <a:solidFill>
                  <a:schemeClr val="lt1"/>
                </a:solidFill>
                <a:latin typeface="Calibri"/>
                <a:ea typeface="Calibri"/>
                <a:cs typeface="Calibri"/>
                <a:sym typeface="Calibri"/>
              </a:rPr>
              <a:t>Asistencia</a:t>
            </a:r>
            <a:endParaRPr lang="es-ES_tradnl" dirty="0"/>
          </a:p>
        </p:txBody>
      </p:sp>
      <p:sp>
        <p:nvSpPr>
          <p:cNvPr id="326" name="Google Shape;326;p34"/>
          <p:cNvSpPr txBox="1"/>
          <p:nvPr/>
        </p:nvSpPr>
        <p:spPr>
          <a:xfrm>
            <a:off x="3732600" y="620298"/>
            <a:ext cx="5351170" cy="459232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_tradnl" sz="2100" b="1" dirty="0">
                <a:solidFill>
                  <a:schemeClr val="dk1"/>
                </a:solidFill>
                <a:latin typeface="Calibri"/>
                <a:ea typeface="Calibri"/>
                <a:cs typeface="Calibri"/>
                <a:sym typeface="Calibri"/>
              </a:rPr>
              <a:t>Lunes, martes, jueves y viernes</a:t>
            </a:r>
          </a:p>
          <a:p>
            <a:pPr marL="344488" lvl="0" indent="-236538" algn="l" rtl="0">
              <a:spcBef>
                <a:spcPts val="0"/>
              </a:spcBef>
              <a:spcAft>
                <a:spcPts val="0"/>
              </a:spcAft>
              <a:buClr>
                <a:schemeClr val="dk1"/>
              </a:buClr>
              <a:buSzPts val="1900"/>
              <a:buChar char="●"/>
            </a:pPr>
            <a:r>
              <a:rPr lang="es-ES_tradnl" sz="1900" dirty="0">
                <a:solidFill>
                  <a:schemeClr val="dk1"/>
                </a:solidFill>
                <a:latin typeface="Calibri"/>
                <a:ea typeface="Calibri"/>
                <a:cs typeface="Calibri"/>
                <a:sym typeface="Calibri"/>
              </a:rPr>
              <a:t>El maestro del salón de clases de escuelas primarias (K a 5º grados) y el maestro de matemáticas toman asistencia</a:t>
            </a:r>
          </a:p>
          <a:p>
            <a:pPr marL="344488" lvl="0" indent="-236538" algn="l" rtl="0">
              <a:spcBef>
                <a:spcPts val="0"/>
              </a:spcBef>
              <a:spcAft>
                <a:spcPts val="0"/>
              </a:spcAft>
              <a:buClr>
                <a:schemeClr val="dk1"/>
              </a:buClr>
              <a:buSzPts val="1900"/>
              <a:buFont typeface="Calibri"/>
              <a:buChar char="●"/>
            </a:pPr>
            <a:r>
              <a:rPr lang="es-ES_tradnl" sz="1900" dirty="0">
                <a:solidFill>
                  <a:schemeClr val="dk1"/>
                </a:solidFill>
                <a:latin typeface="Calibri"/>
                <a:ea typeface="Calibri"/>
                <a:cs typeface="Calibri"/>
                <a:sym typeface="Calibri"/>
              </a:rPr>
              <a:t>La asistencia de escuelas intermedias (6º a 8º grados) y secundarias (9º a 12º grados) se toma en cada clase</a:t>
            </a:r>
          </a:p>
          <a:p>
            <a:pPr marL="0" lvl="0" indent="0" algn="l" rtl="0">
              <a:spcBef>
                <a:spcPts val="0"/>
              </a:spcBef>
              <a:spcAft>
                <a:spcPts val="0"/>
              </a:spcAft>
              <a:buNone/>
            </a:pPr>
            <a:endParaRPr lang="es-ES_tradnl" sz="200" dirty="0">
              <a:solidFill>
                <a:schemeClr val="dk1"/>
              </a:solidFill>
              <a:latin typeface="Calibri"/>
              <a:ea typeface="Calibri"/>
              <a:cs typeface="Calibri"/>
              <a:sym typeface="Calibri"/>
            </a:endParaRPr>
          </a:p>
          <a:p>
            <a:pPr marL="0" lvl="0" indent="0" algn="l" rtl="0">
              <a:spcBef>
                <a:spcPts val="0"/>
              </a:spcBef>
              <a:spcAft>
                <a:spcPts val="0"/>
              </a:spcAft>
              <a:buNone/>
            </a:pPr>
            <a:r>
              <a:rPr lang="es-ES_tradnl" sz="2100" b="1" dirty="0">
                <a:solidFill>
                  <a:schemeClr val="dk1"/>
                </a:solidFill>
                <a:latin typeface="Calibri"/>
                <a:ea typeface="Calibri"/>
                <a:cs typeface="Calibri"/>
                <a:sym typeface="Calibri"/>
              </a:rPr>
              <a:t>Miércoles </a:t>
            </a:r>
            <a:r>
              <a:rPr lang="es-ES_tradnl" sz="1600" dirty="0">
                <a:solidFill>
                  <a:schemeClr val="dk1"/>
                </a:solidFill>
                <a:latin typeface="Calibri"/>
                <a:ea typeface="Calibri"/>
                <a:cs typeface="Calibri"/>
                <a:sym typeface="Calibri"/>
              </a:rPr>
              <a:t>(completar al menos un elemento durante la semana)</a:t>
            </a:r>
          </a:p>
          <a:p>
            <a:pPr marL="344488" lvl="0" indent="-236538" algn="l" rtl="0">
              <a:spcBef>
                <a:spcPts val="0"/>
              </a:spcBef>
              <a:spcAft>
                <a:spcPts val="0"/>
              </a:spcAft>
              <a:buClr>
                <a:schemeClr val="dk1"/>
              </a:buClr>
              <a:buSzPts val="1900"/>
              <a:buChar char="●"/>
            </a:pPr>
            <a:r>
              <a:rPr lang="es-ES_tradnl" sz="1900" dirty="0">
                <a:solidFill>
                  <a:schemeClr val="dk1"/>
                </a:solidFill>
                <a:latin typeface="Calibri"/>
                <a:ea typeface="Calibri"/>
                <a:cs typeface="Calibri"/>
                <a:sym typeface="Calibri"/>
              </a:rPr>
              <a:t>Entregar tarea a un maestro</a:t>
            </a:r>
          </a:p>
          <a:p>
            <a:pPr marL="344488" lvl="0" indent="-236538" algn="l" rtl="0">
              <a:spcBef>
                <a:spcPts val="0"/>
              </a:spcBef>
              <a:spcAft>
                <a:spcPts val="0"/>
              </a:spcAft>
              <a:buClr>
                <a:schemeClr val="dk1"/>
              </a:buClr>
              <a:buSzPts val="1900"/>
              <a:buChar char="●"/>
            </a:pPr>
            <a:r>
              <a:rPr lang="es-ES_tradnl" sz="1900" dirty="0">
                <a:solidFill>
                  <a:schemeClr val="dk1"/>
                </a:solidFill>
                <a:latin typeface="Calibri"/>
                <a:ea typeface="Calibri"/>
                <a:cs typeface="Calibri"/>
                <a:sym typeface="Calibri"/>
              </a:rPr>
              <a:t>Participar en instrucción sincrónica con un maestro del HCPSS</a:t>
            </a:r>
          </a:p>
          <a:p>
            <a:pPr marL="344488" lvl="0" indent="-236538" algn="l" rtl="0">
              <a:spcBef>
                <a:spcPts val="0"/>
              </a:spcBef>
              <a:spcAft>
                <a:spcPts val="0"/>
              </a:spcAft>
              <a:buClr>
                <a:schemeClr val="dk1"/>
              </a:buClr>
              <a:buSzPts val="1900"/>
              <a:buChar char="●"/>
            </a:pPr>
            <a:r>
              <a:rPr lang="es-ES_tradnl" sz="1900" dirty="0">
                <a:solidFill>
                  <a:schemeClr val="dk1"/>
                </a:solidFill>
                <a:latin typeface="Calibri"/>
                <a:ea typeface="Calibri"/>
                <a:cs typeface="Calibri"/>
                <a:sym typeface="Calibri"/>
              </a:rPr>
              <a:t>Completar trabajo en el sistema de administración de aprendizaje </a:t>
            </a:r>
            <a:r>
              <a:rPr lang="es-ES_tradnl" sz="1900" dirty="0" err="1">
                <a:solidFill>
                  <a:schemeClr val="dk1"/>
                </a:solidFill>
                <a:latin typeface="Calibri"/>
                <a:ea typeface="Calibri"/>
                <a:cs typeface="Calibri"/>
                <a:sym typeface="Calibri"/>
              </a:rPr>
              <a:t>Canvas</a:t>
            </a:r>
            <a:r>
              <a:rPr lang="es-ES_tradnl" sz="1900" dirty="0">
                <a:solidFill>
                  <a:schemeClr val="dk1"/>
                </a:solidFill>
                <a:latin typeface="Calibri"/>
                <a:ea typeface="Calibri"/>
                <a:cs typeface="Calibri"/>
                <a:sym typeface="Calibri"/>
              </a:rPr>
              <a:t>, </a:t>
            </a:r>
            <a:r>
              <a:rPr lang="es-ES_tradnl" sz="1900" dirty="0" err="1">
                <a:solidFill>
                  <a:schemeClr val="dk1"/>
                </a:solidFill>
                <a:latin typeface="Calibri"/>
                <a:ea typeface="Calibri"/>
                <a:cs typeface="Calibri"/>
                <a:sym typeface="Calibri"/>
              </a:rPr>
              <a:t>DreamBox</a:t>
            </a:r>
            <a:r>
              <a:rPr lang="es-ES_tradnl" sz="1900" dirty="0">
                <a:solidFill>
                  <a:schemeClr val="dk1"/>
                </a:solidFill>
                <a:latin typeface="Calibri"/>
                <a:ea typeface="Calibri"/>
                <a:cs typeface="Calibri"/>
                <a:sym typeface="Calibri"/>
              </a:rPr>
              <a:t> o </a:t>
            </a:r>
            <a:r>
              <a:rPr lang="es-ES_tradnl" sz="1900" dirty="0" err="1">
                <a:solidFill>
                  <a:schemeClr val="dk1"/>
                </a:solidFill>
                <a:latin typeface="Calibri"/>
                <a:ea typeface="Calibri"/>
                <a:cs typeface="Calibri"/>
                <a:sym typeface="Calibri"/>
              </a:rPr>
              <a:t>Lexia</a:t>
            </a:r>
            <a:r>
              <a:rPr lang="es-ES_tradnl" sz="1900" dirty="0">
                <a:solidFill>
                  <a:schemeClr val="dk1"/>
                </a:solidFill>
                <a:latin typeface="Calibri"/>
                <a:ea typeface="Calibri"/>
                <a:cs typeface="Calibri"/>
                <a:sym typeface="Calibri"/>
              </a:rPr>
              <a:t> Core5</a:t>
            </a:r>
          </a:p>
        </p:txBody>
      </p:sp>
      <p:pic>
        <p:nvPicPr>
          <p:cNvPr id="327" name="Google Shape;327;p34"/>
          <p:cNvPicPr preferRelativeResize="0"/>
          <p:nvPr/>
        </p:nvPicPr>
        <p:blipFill rotWithShape="1">
          <a:blip r:embed="rId3">
            <a:alphaModFix/>
          </a:blip>
          <a:srcRect l="21613" r="21613"/>
          <a:stretch/>
        </p:blipFill>
        <p:spPr>
          <a:xfrm>
            <a:off x="152400" y="864900"/>
            <a:ext cx="3486327" cy="40939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5"/>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a:solidFill>
                  <a:schemeClr val="lt1"/>
                </a:solidFill>
                <a:latin typeface="Calibri"/>
                <a:ea typeface="Calibri"/>
                <a:cs typeface="Calibri"/>
                <a:sym typeface="Calibri"/>
              </a:rPr>
              <a:t>Calificación</a:t>
            </a:r>
            <a:endParaRPr lang="es-ES_tradnl"/>
          </a:p>
        </p:txBody>
      </p:sp>
      <p:pic>
        <p:nvPicPr>
          <p:cNvPr id="334" name="Google Shape;334;p35"/>
          <p:cNvPicPr preferRelativeResize="0"/>
          <p:nvPr/>
        </p:nvPicPr>
        <p:blipFill rotWithShape="1">
          <a:blip r:embed="rId3">
            <a:alphaModFix/>
          </a:blip>
          <a:srcRect l="31080" r="13518"/>
          <a:stretch/>
        </p:blipFill>
        <p:spPr>
          <a:xfrm>
            <a:off x="5495150" y="888000"/>
            <a:ext cx="3429005" cy="4126203"/>
          </a:xfrm>
          <a:prstGeom prst="rect">
            <a:avLst/>
          </a:prstGeom>
          <a:noFill/>
          <a:ln>
            <a:noFill/>
          </a:ln>
        </p:spPr>
      </p:pic>
      <p:sp>
        <p:nvSpPr>
          <p:cNvPr id="335" name="Google Shape;335;p35"/>
          <p:cNvSpPr txBox="1"/>
          <p:nvPr/>
        </p:nvSpPr>
        <p:spPr>
          <a:xfrm>
            <a:off x="133925" y="1417349"/>
            <a:ext cx="5188200" cy="33243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_tradnl" sz="3000">
                <a:solidFill>
                  <a:schemeClr val="dk1"/>
                </a:solidFill>
                <a:latin typeface="Calibri"/>
                <a:ea typeface="Calibri"/>
                <a:cs typeface="Calibri"/>
                <a:sym typeface="Calibri"/>
              </a:rPr>
              <a:t>La calificación de estudiantes continuará según las prácticas tradicionales de calificación.</a:t>
            </a:r>
          </a:p>
          <a:p>
            <a:pPr marL="0" lvl="0" indent="0" algn="l" rtl="0">
              <a:spcBef>
                <a:spcPts val="0"/>
              </a:spcBef>
              <a:spcAft>
                <a:spcPts val="0"/>
              </a:spcAft>
              <a:buNone/>
            </a:pPr>
            <a:r>
              <a:rPr lang="es-ES_tradnl" sz="3000">
                <a:solidFill>
                  <a:schemeClr val="dk1"/>
                </a:solidFill>
                <a:latin typeface="Calibri"/>
                <a:ea typeface="Calibri"/>
                <a:cs typeface="Calibri"/>
                <a:sym typeface="Calibri"/>
              </a:rPr>
              <a:t> </a:t>
            </a:r>
          </a:p>
          <a:p>
            <a:pPr marL="0" lvl="0" indent="0" algn="l" rtl="0">
              <a:spcBef>
                <a:spcPts val="0"/>
              </a:spcBef>
              <a:spcAft>
                <a:spcPts val="0"/>
              </a:spcAft>
              <a:buNone/>
            </a:pPr>
            <a:r>
              <a:rPr lang="es-ES_tradnl" sz="3000">
                <a:solidFill>
                  <a:schemeClr val="dk1"/>
                </a:solidFill>
                <a:latin typeface="Calibri"/>
                <a:ea typeface="Calibri"/>
                <a:cs typeface="Calibri"/>
                <a:sym typeface="Calibri"/>
              </a:rPr>
              <a:t>Los padres deben revisar Canvas para actualizaciones sobre el desempeño.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9"/>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300" dirty="0">
                <a:solidFill>
                  <a:schemeClr val="lt1"/>
                </a:solidFill>
                <a:latin typeface="Calibri"/>
                <a:ea typeface="Calibri"/>
                <a:cs typeface="Calibri"/>
                <a:sym typeface="Calibri"/>
              </a:rPr>
              <a:t>Servicios de educación especial</a:t>
            </a:r>
            <a:endParaRPr lang="es-ES_tradnl" sz="1100" dirty="0"/>
          </a:p>
        </p:txBody>
      </p:sp>
      <p:sp>
        <p:nvSpPr>
          <p:cNvPr id="366" name="Google Shape;366;p39"/>
          <p:cNvSpPr txBox="1"/>
          <p:nvPr/>
        </p:nvSpPr>
        <p:spPr>
          <a:xfrm>
            <a:off x="138750" y="877075"/>
            <a:ext cx="4697400" cy="399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_tradnl" sz="1900" dirty="0">
                <a:solidFill>
                  <a:schemeClr val="dk1"/>
                </a:solidFill>
              </a:rPr>
              <a:t>El equipo del IEP o IFSP de cada estudiante, el cual incluye al padre, conversará cómo el plan actual del estudiante se implementará para el 2020-2021. </a:t>
            </a:r>
          </a:p>
          <a:p>
            <a:pPr marL="0" lvl="0" indent="0" algn="l" rtl="0">
              <a:lnSpc>
                <a:spcPct val="115000"/>
              </a:lnSpc>
              <a:spcBef>
                <a:spcPts val="1000"/>
              </a:spcBef>
              <a:spcAft>
                <a:spcPts val="0"/>
              </a:spcAft>
              <a:buNone/>
            </a:pPr>
            <a:r>
              <a:rPr lang="es-ES_tradnl" sz="1900" dirty="0">
                <a:solidFill>
                  <a:schemeClr val="dk1"/>
                </a:solidFill>
              </a:rPr>
              <a:t>Los planes de continuidad de aprendizaje individualizado (ICOL) ya no se usarán. </a:t>
            </a:r>
          </a:p>
          <a:p>
            <a:pPr marL="0" lvl="0" indent="0" algn="l" rtl="0">
              <a:lnSpc>
                <a:spcPct val="115000"/>
              </a:lnSpc>
              <a:spcBef>
                <a:spcPts val="1000"/>
              </a:spcBef>
              <a:spcAft>
                <a:spcPts val="1000"/>
              </a:spcAft>
              <a:buNone/>
            </a:pPr>
            <a:r>
              <a:rPr lang="es-ES_tradnl" sz="1900" dirty="0">
                <a:solidFill>
                  <a:schemeClr val="dk1"/>
                </a:solidFill>
              </a:rPr>
              <a:t>Los padres serán contactados al inicio del año escolar sobre la mejor manera de proporcionar servicios a su niño en un entorno virtual.</a:t>
            </a:r>
            <a:endParaRPr lang="es-ES_tradnl" sz="1900" dirty="0">
              <a:latin typeface="Calibri"/>
              <a:ea typeface="Calibri"/>
              <a:cs typeface="Calibri"/>
              <a:sym typeface="Calibri"/>
            </a:endParaRPr>
          </a:p>
        </p:txBody>
      </p:sp>
      <p:pic>
        <p:nvPicPr>
          <p:cNvPr id="367" name="Google Shape;367;p39"/>
          <p:cNvPicPr preferRelativeResize="0"/>
          <p:nvPr/>
        </p:nvPicPr>
        <p:blipFill rotWithShape="1">
          <a:blip r:embed="rId3">
            <a:alphaModFix/>
          </a:blip>
          <a:srcRect l="15482" r="17752"/>
          <a:stretch/>
        </p:blipFill>
        <p:spPr>
          <a:xfrm>
            <a:off x="5029525" y="932050"/>
            <a:ext cx="3998845" cy="3992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5" name="Google Shape;375;p40"/>
          <p:cNvPicPr preferRelativeResize="0"/>
          <p:nvPr/>
        </p:nvPicPr>
        <p:blipFill rotWithShape="1">
          <a:blip r:embed="rId3">
            <a:alphaModFix/>
          </a:blip>
          <a:srcRect l="30078" r="17261"/>
          <a:stretch/>
        </p:blipFill>
        <p:spPr>
          <a:xfrm>
            <a:off x="5848800" y="1049415"/>
            <a:ext cx="3154047" cy="3992973"/>
          </a:xfrm>
          <a:prstGeom prst="rect">
            <a:avLst/>
          </a:prstGeom>
          <a:noFill/>
          <a:ln>
            <a:noFill/>
          </a:ln>
        </p:spPr>
      </p:pic>
      <p:sp>
        <p:nvSpPr>
          <p:cNvPr id="373" name="Google Shape;373;p40"/>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dirty="0">
                <a:solidFill>
                  <a:schemeClr val="lt1"/>
                </a:solidFill>
                <a:latin typeface="Calibri"/>
                <a:ea typeface="Calibri"/>
                <a:cs typeface="Calibri"/>
                <a:sym typeface="Calibri"/>
              </a:rPr>
              <a:t>Servicios de comidas escolares</a:t>
            </a:r>
            <a:endParaRPr lang="es-ES_tradnl" dirty="0"/>
          </a:p>
        </p:txBody>
      </p:sp>
      <p:sp>
        <p:nvSpPr>
          <p:cNvPr id="374" name="Google Shape;374;p40"/>
          <p:cNvSpPr txBox="1"/>
          <p:nvPr/>
        </p:nvSpPr>
        <p:spPr>
          <a:xfrm>
            <a:off x="54754" y="597062"/>
            <a:ext cx="8240551" cy="44453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_tradnl" sz="2700" b="1" dirty="0">
                <a:solidFill>
                  <a:schemeClr val="dk1"/>
                </a:solidFill>
                <a:latin typeface="Calibri"/>
                <a:ea typeface="Calibri"/>
                <a:cs typeface="Calibri"/>
                <a:sym typeface="Calibri"/>
              </a:rPr>
              <a:t>Servicio de comidas listas para llevar (</a:t>
            </a:r>
            <a:r>
              <a:rPr lang="es-ES_tradnl" sz="2700" b="1" dirty="0" err="1">
                <a:solidFill>
                  <a:schemeClr val="dk1"/>
                </a:solidFill>
                <a:latin typeface="Calibri"/>
                <a:ea typeface="Calibri"/>
                <a:cs typeface="Calibri"/>
                <a:sym typeface="Calibri"/>
              </a:rPr>
              <a:t>Grab</a:t>
            </a:r>
            <a:r>
              <a:rPr lang="es-ES_tradnl" sz="2700" b="1" dirty="0">
                <a:solidFill>
                  <a:schemeClr val="dk1"/>
                </a:solidFill>
                <a:latin typeface="Calibri"/>
                <a:ea typeface="Calibri"/>
                <a:cs typeface="Calibri"/>
                <a:sym typeface="Calibri"/>
              </a:rPr>
              <a:t>-and-</a:t>
            </a:r>
            <a:r>
              <a:rPr lang="es-ES_tradnl" sz="2700" b="1" dirty="0" err="1">
                <a:solidFill>
                  <a:schemeClr val="dk1"/>
                </a:solidFill>
                <a:latin typeface="Calibri"/>
                <a:ea typeface="Calibri"/>
                <a:cs typeface="Calibri"/>
                <a:sym typeface="Calibri"/>
              </a:rPr>
              <a:t>Go</a:t>
            </a:r>
            <a:r>
              <a:rPr lang="es-ES_tradnl" sz="2700" b="1" dirty="0">
                <a:solidFill>
                  <a:schemeClr val="dk1"/>
                </a:solidFill>
                <a:latin typeface="Calibri"/>
                <a:ea typeface="Calibri"/>
                <a:cs typeface="Calibri"/>
                <a:sym typeface="Calibri"/>
              </a:rPr>
              <a:t>)</a:t>
            </a:r>
          </a:p>
          <a:p>
            <a:pPr marL="0" lvl="0" indent="0" algn="l" rtl="0">
              <a:lnSpc>
                <a:spcPts val="3180"/>
              </a:lnSpc>
              <a:spcBef>
                <a:spcPts val="0"/>
              </a:spcBef>
              <a:spcAft>
                <a:spcPts val="0"/>
              </a:spcAft>
              <a:buNone/>
            </a:pPr>
            <a:r>
              <a:rPr lang="es-ES_tradnl" sz="2700" b="1" dirty="0">
                <a:solidFill>
                  <a:srgbClr val="1B4072"/>
                </a:solidFill>
                <a:latin typeface="Calibri"/>
                <a:ea typeface="Calibri"/>
                <a:cs typeface="Calibri"/>
                <a:sym typeface="Calibri"/>
              </a:rPr>
              <a:t>Desayuno</a:t>
            </a:r>
            <a:r>
              <a:rPr lang="es-ES_tradnl" sz="2700" dirty="0">
                <a:solidFill>
                  <a:schemeClr val="dk1"/>
                </a:solidFill>
                <a:latin typeface="Calibri"/>
                <a:ea typeface="Calibri"/>
                <a:cs typeface="Calibri"/>
                <a:sym typeface="Calibri"/>
              </a:rPr>
              <a:t>: de 8am a 9am </a:t>
            </a:r>
          </a:p>
          <a:p>
            <a:pPr marL="0" lvl="0" indent="0" algn="l" rtl="0">
              <a:lnSpc>
                <a:spcPts val="3180"/>
              </a:lnSpc>
              <a:spcBef>
                <a:spcPts val="0"/>
              </a:spcBef>
              <a:spcAft>
                <a:spcPts val="0"/>
              </a:spcAft>
              <a:buNone/>
            </a:pPr>
            <a:r>
              <a:rPr lang="es-ES_tradnl" sz="2700" b="1" dirty="0">
                <a:solidFill>
                  <a:srgbClr val="1B4072"/>
                </a:solidFill>
                <a:latin typeface="Calibri"/>
                <a:ea typeface="Calibri"/>
                <a:cs typeface="Calibri"/>
                <a:sym typeface="Calibri"/>
              </a:rPr>
              <a:t>Almuerzo</a:t>
            </a:r>
            <a:r>
              <a:rPr lang="es-ES_tradnl" sz="2700" dirty="0">
                <a:solidFill>
                  <a:schemeClr val="dk1"/>
                </a:solidFill>
                <a:latin typeface="Calibri"/>
                <a:ea typeface="Calibri"/>
                <a:cs typeface="Calibri"/>
                <a:sym typeface="Calibri"/>
              </a:rPr>
              <a:t>: de 10:45am a 12:45pm </a:t>
            </a:r>
          </a:p>
          <a:p>
            <a:pPr marL="0" lvl="0" indent="0" algn="l" rtl="0">
              <a:lnSpc>
                <a:spcPts val="3180"/>
              </a:lnSpc>
              <a:spcBef>
                <a:spcPts val="0"/>
              </a:spcBef>
              <a:spcAft>
                <a:spcPts val="0"/>
              </a:spcAft>
              <a:buNone/>
            </a:pPr>
            <a:r>
              <a:rPr lang="es-ES_tradnl" sz="2700" dirty="0">
                <a:solidFill>
                  <a:schemeClr val="dk1"/>
                </a:solidFill>
                <a:latin typeface="Calibri"/>
                <a:ea typeface="Calibri"/>
                <a:cs typeface="Calibri"/>
                <a:sym typeface="Calibri"/>
              </a:rPr>
              <a:t>Días de semana en todas las escuelas del </a:t>
            </a:r>
          </a:p>
          <a:p>
            <a:pPr marL="0" lvl="0" indent="0" algn="l" rtl="0">
              <a:lnSpc>
                <a:spcPts val="3180"/>
              </a:lnSpc>
              <a:spcBef>
                <a:spcPts val="0"/>
              </a:spcBef>
              <a:spcAft>
                <a:spcPts val="0"/>
              </a:spcAft>
              <a:buNone/>
            </a:pPr>
            <a:r>
              <a:rPr lang="es-ES_tradnl" sz="2700" dirty="0">
                <a:solidFill>
                  <a:schemeClr val="dk1"/>
                </a:solidFill>
                <a:latin typeface="Calibri"/>
                <a:ea typeface="Calibri"/>
                <a:cs typeface="Calibri"/>
                <a:sym typeface="Calibri"/>
              </a:rPr>
              <a:t>HCPSS</a:t>
            </a:r>
            <a:r>
              <a:rPr lang="es-ES_tradnl" sz="2900" dirty="0">
                <a:solidFill>
                  <a:schemeClr val="dk1"/>
                </a:solidFill>
                <a:latin typeface="Calibri"/>
                <a:ea typeface="Calibri"/>
                <a:cs typeface="Calibri"/>
                <a:sym typeface="Calibri"/>
              </a:rPr>
              <a:t> </a:t>
            </a:r>
            <a:r>
              <a:rPr lang="es-ES_tradnl" sz="2100" i="1" dirty="0">
                <a:solidFill>
                  <a:schemeClr val="dk1"/>
                </a:solidFill>
                <a:latin typeface="Calibri"/>
                <a:ea typeface="Calibri"/>
                <a:cs typeface="Calibri"/>
                <a:sym typeface="Calibri"/>
              </a:rPr>
              <a:t>(excepto Esc. </a:t>
            </a:r>
            <a:r>
              <a:rPr lang="es-ES_tradnl" sz="2100" i="1" dirty="0" err="1">
                <a:solidFill>
                  <a:schemeClr val="dk1"/>
                </a:solidFill>
                <a:latin typeface="Calibri"/>
                <a:ea typeface="Calibri"/>
                <a:cs typeface="Calibri"/>
                <a:sym typeface="Calibri"/>
              </a:rPr>
              <a:t>Interm</a:t>
            </a:r>
            <a:r>
              <a:rPr lang="es-ES_tradnl" sz="2100" i="1" dirty="0">
                <a:solidFill>
                  <a:schemeClr val="dk1"/>
                </a:solidFill>
                <a:latin typeface="Calibri"/>
                <a:ea typeface="Calibri"/>
                <a:cs typeface="Calibri"/>
                <a:sym typeface="Calibri"/>
              </a:rPr>
              <a:t>. </a:t>
            </a:r>
            <a:r>
              <a:rPr lang="es-ES_tradnl" sz="2100" i="1" dirty="0" err="1">
                <a:solidFill>
                  <a:schemeClr val="dk1"/>
                </a:solidFill>
                <a:latin typeface="Calibri"/>
                <a:ea typeface="Calibri"/>
                <a:cs typeface="Calibri"/>
                <a:sym typeface="Calibri"/>
              </a:rPr>
              <a:t>Burleigh</a:t>
            </a:r>
            <a:r>
              <a:rPr lang="es-ES_tradnl" sz="2100" i="1" dirty="0">
                <a:solidFill>
                  <a:schemeClr val="dk1"/>
                </a:solidFill>
                <a:latin typeface="Calibri"/>
                <a:ea typeface="Calibri"/>
                <a:cs typeface="Calibri"/>
                <a:sym typeface="Calibri"/>
              </a:rPr>
              <a:t> </a:t>
            </a:r>
            <a:r>
              <a:rPr lang="es-ES_tradnl" sz="2100" i="1" dirty="0" err="1">
                <a:solidFill>
                  <a:schemeClr val="dk1"/>
                </a:solidFill>
                <a:latin typeface="Calibri"/>
                <a:ea typeface="Calibri"/>
                <a:cs typeface="Calibri"/>
                <a:sym typeface="Calibri"/>
              </a:rPr>
              <a:t>Manor</a:t>
            </a:r>
            <a:r>
              <a:rPr lang="es-ES_tradnl" sz="2100" i="1" dirty="0">
                <a:solidFill>
                  <a:schemeClr val="dk1"/>
                </a:solidFill>
                <a:latin typeface="Calibri"/>
                <a:ea typeface="Calibri"/>
                <a:cs typeface="Calibri"/>
                <a:sym typeface="Calibri"/>
              </a:rPr>
              <a:t> y Esc.</a:t>
            </a:r>
          </a:p>
          <a:p>
            <a:pPr marL="0" lvl="0" indent="0" algn="l" rtl="0">
              <a:lnSpc>
                <a:spcPts val="3180"/>
              </a:lnSpc>
              <a:spcBef>
                <a:spcPts val="0"/>
              </a:spcBef>
              <a:spcAft>
                <a:spcPts val="0"/>
              </a:spcAft>
              <a:buNone/>
            </a:pPr>
            <a:r>
              <a:rPr lang="es-ES_tradnl" sz="2100" i="1" dirty="0" err="1">
                <a:solidFill>
                  <a:schemeClr val="dk1"/>
                </a:solidFill>
                <a:latin typeface="Calibri"/>
                <a:ea typeface="Calibri"/>
                <a:cs typeface="Calibri"/>
                <a:sym typeface="Calibri"/>
              </a:rPr>
              <a:t>Secund</a:t>
            </a:r>
            <a:r>
              <a:rPr lang="es-ES_tradnl" sz="2100" i="1" dirty="0">
                <a:solidFill>
                  <a:schemeClr val="dk1"/>
                </a:solidFill>
                <a:latin typeface="Calibri"/>
                <a:ea typeface="Calibri"/>
                <a:cs typeface="Calibri"/>
                <a:sym typeface="Calibri"/>
              </a:rPr>
              <a:t>. </a:t>
            </a:r>
            <a:r>
              <a:rPr lang="es-ES_tradnl" sz="2100" i="1" dirty="0" err="1">
                <a:solidFill>
                  <a:schemeClr val="dk1"/>
                </a:solidFill>
                <a:latin typeface="Calibri"/>
                <a:ea typeface="Calibri"/>
                <a:cs typeface="Calibri"/>
                <a:sym typeface="Calibri"/>
              </a:rPr>
              <a:t>Hammond</a:t>
            </a:r>
            <a:r>
              <a:rPr lang="es-ES_tradnl" sz="2100" i="1" dirty="0">
                <a:solidFill>
                  <a:schemeClr val="dk1"/>
                </a:solidFill>
                <a:latin typeface="Calibri"/>
                <a:ea typeface="Calibri"/>
                <a:cs typeface="Calibri"/>
                <a:sym typeface="Calibri"/>
              </a:rPr>
              <a:t>)</a:t>
            </a:r>
          </a:p>
          <a:p>
            <a:pPr marL="0" lvl="0" indent="0" algn="l" rtl="0">
              <a:spcBef>
                <a:spcPts val="0"/>
              </a:spcBef>
              <a:spcAft>
                <a:spcPts val="0"/>
              </a:spcAft>
              <a:buNone/>
            </a:pPr>
            <a:endParaRPr lang="es-ES_tradnl" sz="1200" dirty="0">
              <a:solidFill>
                <a:schemeClr val="dk1"/>
              </a:solidFill>
              <a:latin typeface="Calibri"/>
              <a:ea typeface="Calibri"/>
              <a:cs typeface="Calibri"/>
              <a:sym typeface="Calibri"/>
            </a:endParaRPr>
          </a:p>
          <a:p>
            <a:pPr marL="0" lvl="0" indent="0" algn="l" rtl="0">
              <a:lnSpc>
                <a:spcPts val="2680"/>
              </a:lnSpc>
              <a:spcBef>
                <a:spcPts val="0"/>
              </a:spcBef>
              <a:spcAft>
                <a:spcPts val="0"/>
              </a:spcAft>
              <a:buNone/>
            </a:pPr>
            <a:r>
              <a:rPr lang="es-ES_tradnl" sz="2700" dirty="0">
                <a:solidFill>
                  <a:schemeClr val="dk1"/>
                </a:solidFill>
                <a:latin typeface="Calibri"/>
                <a:ea typeface="Calibri"/>
                <a:cs typeface="Calibri"/>
                <a:sym typeface="Calibri"/>
              </a:rPr>
              <a:t>Precios en base al estado de elegibilidad</a:t>
            </a:r>
          </a:p>
          <a:p>
            <a:pPr marL="0" lvl="0" indent="0" algn="l" rtl="0">
              <a:lnSpc>
                <a:spcPts val="2680"/>
              </a:lnSpc>
              <a:spcBef>
                <a:spcPts val="0"/>
              </a:spcBef>
              <a:spcAft>
                <a:spcPts val="0"/>
              </a:spcAft>
              <a:buNone/>
            </a:pPr>
            <a:r>
              <a:rPr lang="es-ES_tradnl" sz="2100" dirty="0">
                <a:solidFill>
                  <a:schemeClr val="dk1"/>
                </a:solidFill>
                <a:latin typeface="Calibri"/>
                <a:ea typeface="Calibri"/>
                <a:cs typeface="Calibri"/>
                <a:sym typeface="Calibri"/>
              </a:rPr>
              <a:t>(gratis, precio reducido o sin descuento)</a:t>
            </a:r>
          </a:p>
          <a:p>
            <a:pPr marL="0" lvl="0" indent="0" algn="l" rtl="0">
              <a:spcBef>
                <a:spcPts val="0"/>
              </a:spcBef>
              <a:spcAft>
                <a:spcPts val="0"/>
              </a:spcAft>
              <a:buNone/>
            </a:pPr>
            <a:endParaRPr lang="es-ES_tradnl" sz="1200" dirty="0">
              <a:solidFill>
                <a:schemeClr val="dk1"/>
              </a:solidFill>
              <a:latin typeface="Calibri"/>
              <a:ea typeface="Calibri"/>
              <a:cs typeface="Calibri"/>
              <a:sym typeface="Calibri"/>
            </a:endParaRPr>
          </a:p>
          <a:p>
            <a:pPr marL="0" lvl="0" indent="0" algn="l" rtl="0">
              <a:lnSpc>
                <a:spcPts val="2840"/>
              </a:lnSpc>
              <a:spcBef>
                <a:spcPts val="0"/>
              </a:spcBef>
              <a:spcAft>
                <a:spcPts val="0"/>
              </a:spcAft>
              <a:buNone/>
            </a:pPr>
            <a:r>
              <a:rPr lang="es-ES_tradnl" sz="2700" dirty="0">
                <a:solidFill>
                  <a:schemeClr val="dk1"/>
                </a:solidFill>
                <a:latin typeface="Calibri"/>
                <a:ea typeface="Calibri"/>
                <a:cs typeface="Calibri"/>
                <a:sym typeface="Calibri"/>
              </a:rPr>
              <a:t>*Los estudiantes pueden recibir comidas</a:t>
            </a:r>
          </a:p>
          <a:p>
            <a:pPr marL="0" lvl="0" indent="0" algn="l" rtl="0">
              <a:lnSpc>
                <a:spcPts val="2840"/>
              </a:lnSpc>
              <a:spcBef>
                <a:spcPts val="0"/>
              </a:spcBef>
              <a:spcAft>
                <a:spcPts val="0"/>
              </a:spcAft>
              <a:buNone/>
            </a:pPr>
            <a:r>
              <a:rPr lang="es-ES_tradnl" sz="2700" dirty="0">
                <a:solidFill>
                  <a:schemeClr val="dk1"/>
                </a:solidFill>
                <a:latin typeface="Calibri"/>
                <a:ea typeface="Calibri"/>
                <a:cs typeface="Calibri"/>
                <a:sym typeface="Calibri"/>
              </a:rPr>
              <a:t>  en cualquier localidad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2"/>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300" dirty="0">
                <a:solidFill>
                  <a:schemeClr val="lt1"/>
                </a:solidFill>
                <a:latin typeface="Calibri"/>
                <a:ea typeface="Calibri"/>
                <a:cs typeface="Calibri"/>
                <a:sym typeface="Calibri"/>
              </a:rPr>
              <a:t>Apoye la instrucción en su casa</a:t>
            </a:r>
            <a:endParaRPr lang="es-ES_tradnl" sz="1100" dirty="0"/>
          </a:p>
        </p:txBody>
      </p:sp>
      <p:pic>
        <p:nvPicPr>
          <p:cNvPr id="390" name="Google Shape;390;p42"/>
          <p:cNvPicPr preferRelativeResize="0"/>
          <p:nvPr/>
        </p:nvPicPr>
        <p:blipFill rotWithShape="1">
          <a:blip r:embed="rId3">
            <a:alphaModFix/>
          </a:blip>
          <a:srcRect l="3632" r="8408"/>
          <a:stretch/>
        </p:blipFill>
        <p:spPr>
          <a:xfrm>
            <a:off x="3611625" y="892200"/>
            <a:ext cx="5444003" cy="4126200"/>
          </a:xfrm>
          <a:prstGeom prst="rect">
            <a:avLst/>
          </a:prstGeom>
          <a:noFill/>
          <a:ln>
            <a:noFill/>
          </a:ln>
        </p:spPr>
      </p:pic>
      <p:sp>
        <p:nvSpPr>
          <p:cNvPr id="391" name="Google Shape;391;p42"/>
          <p:cNvSpPr txBox="1"/>
          <p:nvPr/>
        </p:nvSpPr>
        <p:spPr>
          <a:xfrm>
            <a:off x="177225" y="914550"/>
            <a:ext cx="3434400" cy="331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500"/>
              </a:spcAft>
              <a:buNone/>
            </a:pPr>
            <a:r>
              <a:rPr lang="es-ES_tradnl" sz="2900" dirty="0">
                <a:solidFill>
                  <a:schemeClr val="dk1"/>
                </a:solidFill>
                <a:latin typeface="Calibri"/>
                <a:ea typeface="Calibri"/>
                <a:cs typeface="Calibri"/>
                <a:sym typeface="Calibri"/>
              </a:rPr>
              <a:t>El HCPSS ofrece las mejores prácticas para apoyar a las familias durante la transición hacia la instrucción virtual en el entorno de la casa.</a:t>
            </a:r>
          </a:p>
        </p:txBody>
      </p:sp>
      <p:sp>
        <p:nvSpPr>
          <p:cNvPr id="392" name="Google Shape;392;p42"/>
          <p:cNvSpPr/>
          <p:nvPr/>
        </p:nvSpPr>
        <p:spPr>
          <a:xfrm>
            <a:off x="0" y="4431002"/>
            <a:ext cx="9144000" cy="4146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2700">
                <a:solidFill>
                  <a:schemeClr val="lt1"/>
                </a:solidFill>
                <a:latin typeface="Calibri"/>
                <a:ea typeface="Calibri"/>
                <a:cs typeface="Calibri"/>
                <a:sym typeface="Calibri"/>
              </a:rPr>
              <a:t>https://www.hcpss.org/2020-2021/supporting-instruction/</a:t>
            </a:r>
            <a:endParaRPr lang="es-ES_tradnl" sz="5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3"/>
          <p:cNvSpPr/>
          <p:nvPr/>
        </p:nvSpPr>
        <p:spPr>
          <a:xfrm>
            <a:off x="0" y="95707"/>
            <a:ext cx="9144000" cy="616800"/>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dirty="0">
                <a:solidFill>
                  <a:schemeClr val="lt1"/>
                </a:solidFill>
                <a:latin typeface="Calibri"/>
                <a:ea typeface="Calibri"/>
                <a:cs typeface="Calibri"/>
                <a:sym typeface="Calibri"/>
              </a:rPr>
              <a:t>Cómo obtener un dispositivo</a:t>
            </a:r>
            <a:endParaRPr lang="es-ES_tradnl" dirty="0"/>
          </a:p>
        </p:txBody>
      </p:sp>
      <p:sp>
        <p:nvSpPr>
          <p:cNvPr id="399" name="Google Shape;399;p43"/>
          <p:cNvSpPr txBox="1"/>
          <p:nvPr/>
        </p:nvSpPr>
        <p:spPr>
          <a:xfrm>
            <a:off x="197400" y="712507"/>
            <a:ext cx="8749200" cy="452202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S_tradnl" sz="2500" b="1" dirty="0">
                <a:latin typeface="Calibri"/>
                <a:ea typeface="Calibri"/>
                <a:cs typeface="Calibri"/>
                <a:sym typeface="Calibri"/>
              </a:rPr>
              <a:t>Para identificar su necesidad de un Chromebook o Internet:</a:t>
            </a:r>
          </a:p>
          <a:p>
            <a:pPr marL="0" lvl="0" indent="0" algn="l" rtl="0">
              <a:spcBef>
                <a:spcPts val="0"/>
              </a:spcBef>
              <a:spcAft>
                <a:spcPts val="0"/>
              </a:spcAft>
              <a:buClr>
                <a:schemeClr val="dk1"/>
              </a:buClr>
              <a:buSzPts val="1100"/>
              <a:buFont typeface="Arial"/>
              <a:buNone/>
            </a:pPr>
            <a:endParaRPr lang="es-ES_tradnl" sz="100" dirty="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s-ES_tradnl" sz="2000" dirty="0">
                <a:latin typeface="Calibri"/>
                <a:ea typeface="Calibri"/>
                <a:cs typeface="Calibri"/>
                <a:sym typeface="Calibri"/>
              </a:rPr>
              <a:t>Los padres/tutores deben iniciar sesión en HCPSS </a:t>
            </a:r>
            <a:r>
              <a:rPr lang="es-ES_tradnl" sz="2000" dirty="0" err="1">
                <a:latin typeface="Calibri"/>
                <a:ea typeface="Calibri"/>
                <a:cs typeface="Calibri"/>
                <a:sym typeface="Calibri"/>
              </a:rPr>
              <a:t>Connect</a:t>
            </a:r>
            <a:r>
              <a:rPr lang="es-ES_tradnl" sz="2000" dirty="0">
                <a:latin typeface="Calibri"/>
                <a:ea typeface="Calibri"/>
                <a:cs typeface="Calibri"/>
                <a:sym typeface="Calibri"/>
              </a:rPr>
              <a:t>.</a:t>
            </a:r>
          </a:p>
          <a:p>
            <a:pPr marL="457200" lvl="0" indent="-355600">
              <a:buSzPts val="2000"/>
              <a:buFont typeface="Calibri"/>
              <a:buAutoNum type="arabicPeriod"/>
            </a:pPr>
            <a:r>
              <a:rPr lang="es-ES_tradnl" sz="2000">
                <a:latin typeface="Calibri"/>
                <a:ea typeface="Calibri"/>
                <a:cs typeface="Calibri"/>
                <a:sym typeface="Calibri"/>
              </a:rPr>
              <a:t>En el </a:t>
            </a:r>
            <a:r>
              <a:rPr lang="es-ES_tradnl" sz="2000" dirty="0">
                <a:latin typeface="Calibri"/>
                <a:ea typeface="Calibri"/>
                <a:cs typeface="Calibri"/>
                <a:sym typeface="Calibri"/>
              </a:rPr>
              <a:t>menú de la izquierda, la última opción, seleccionar “More </a:t>
            </a:r>
            <a:r>
              <a:rPr lang="es-ES_tradnl" sz="2000" dirty="0" err="1">
                <a:latin typeface="Calibri"/>
                <a:ea typeface="Calibri"/>
                <a:cs typeface="Calibri"/>
                <a:sym typeface="Calibri"/>
              </a:rPr>
              <a:t>Options</a:t>
            </a:r>
            <a:r>
              <a:rPr lang="es-ES_tradnl" sz="2000" dirty="0">
                <a:latin typeface="Calibri"/>
                <a:ea typeface="Calibri"/>
                <a:cs typeface="Calibri"/>
                <a:sym typeface="Calibri"/>
              </a:rPr>
              <a:t>” (Más opciones) y después seleccionar “</a:t>
            </a:r>
            <a:r>
              <a:rPr lang="es-ES_tradnl" sz="2000" dirty="0" err="1">
                <a:latin typeface="Calibri"/>
                <a:ea typeface="Calibri"/>
                <a:cs typeface="Calibri"/>
                <a:sym typeface="Calibri"/>
              </a:rPr>
              <a:t>Student</a:t>
            </a:r>
            <a:r>
              <a:rPr lang="es-ES_tradnl" sz="2000" dirty="0">
                <a:latin typeface="Calibri"/>
                <a:ea typeface="Calibri"/>
                <a:cs typeface="Calibri"/>
                <a:sym typeface="Calibri"/>
              </a:rPr>
              <a:t> </a:t>
            </a:r>
            <a:r>
              <a:rPr lang="es-ES_tradnl" sz="2000" dirty="0" err="1">
                <a:latin typeface="Calibri"/>
                <a:ea typeface="Calibri"/>
                <a:cs typeface="Calibri"/>
                <a:sym typeface="Calibri"/>
              </a:rPr>
              <a:t>Technology</a:t>
            </a:r>
            <a:r>
              <a:rPr lang="es-ES_tradnl" sz="2000" dirty="0">
                <a:latin typeface="Calibri"/>
                <a:ea typeface="Calibri"/>
                <a:cs typeface="Calibri"/>
                <a:sym typeface="Calibri"/>
              </a:rPr>
              <a:t>” (Tecnología del estudiante) del centro de la pantalla.</a:t>
            </a:r>
          </a:p>
          <a:p>
            <a:pPr marL="457200" lvl="0" indent="-355600" algn="l" rtl="0">
              <a:spcBef>
                <a:spcPts val="0"/>
              </a:spcBef>
              <a:spcAft>
                <a:spcPts val="0"/>
              </a:spcAft>
              <a:buSzPts val="2000"/>
              <a:buFont typeface="Calibri"/>
              <a:buAutoNum type="arabicPeriod"/>
            </a:pPr>
            <a:r>
              <a:rPr lang="es-ES_tradnl" sz="2000" dirty="0">
                <a:latin typeface="Calibri"/>
                <a:ea typeface="Calibri"/>
                <a:cs typeface="Calibri"/>
                <a:sym typeface="Calibri"/>
              </a:rPr>
              <a:t>En la pantalla de </a:t>
            </a:r>
            <a:r>
              <a:rPr lang="es-ES_tradnl" sz="2000" i="1" dirty="0">
                <a:latin typeface="Calibri"/>
                <a:ea typeface="Calibri"/>
                <a:cs typeface="Calibri"/>
                <a:sym typeface="Calibri"/>
              </a:rPr>
              <a:t>HCPSS </a:t>
            </a:r>
            <a:r>
              <a:rPr lang="es-ES_tradnl" sz="2000" i="1" dirty="0" err="1">
                <a:latin typeface="Calibri"/>
                <a:ea typeface="Calibri"/>
                <a:cs typeface="Calibri"/>
                <a:sym typeface="Calibri"/>
              </a:rPr>
              <a:t>Student</a:t>
            </a:r>
            <a:r>
              <a:rPr lang="es-ES_tradnl" sz="2000" i="1" dirty="0">
                <a:latin typeface="Calibri"/>
                <a:ea typeface="Calibri"/>
                <a:cs typeface="Calibri"/>
                <a:sym typeface="Calibri"/>
              </a:rPr>
              <a:t> </a:t>
            </a:r>
            <a:r>
              <a:rPr lang="es-ES_tradnl" sz="2000" i="1" dirty="0" err="1">
                <a:latin typeface="Calibri"/>
                <a:ea typeface="Calibri"/>
                <a:cs typeface="Calibri"/>
                <a:sym typeface="Calibri"/>
              </a:rPr>
              <a:t>Technology</a:t>
            </a:r>
            <a:r>
              <a:rPr lang="es-ES_tradnl" sz="2000" dirty="0">
                <a:latin typeface="Calibri"/>
                <a:ea typeface="Calibri"/>
                <a:cs typeface="Calibri"/>
                <a:sym typeface="Calibri"/>
              </a:rPr>
              <a:t>, use las flechas desplegables para indicar la Tecnología requerida (</a:t>
            </a:r>
            <a:r>
              <a:rPr lang="es-ES_tradnl" sz="2000" dirty="0" err="1">
                <a:latin typeface="Calibri"/>
                <a:ea typeface="Calibri"/>
                <a:cs typeface="Calibri"/>
                <a:sym typeface="Calibri"/>
              </a:rPr>
              <a:t>Technology</a:t>
            </a:r>
            <a:r>
              <a:rPr lang="es-ES_tradnl" sz="2000" dirty="0">
                <a:latin typeface="Calibri"/>
                <a:ea typeface="Calibri"/>
                <a:cs typeface="Calibri"/>
                <a:sym typeface="Calibri"/>
              </a:rPr>
              <a:t> </a:t>
            </a:r>
            <a:r>
              <a:rPr lang="es-ES_tradnl" sz="2000" dirty="0" err="1">
                <a:latin typeface="Calibri"/>
                <a:ea typeface="Calibri"/>
                <a:cs typeface="Calibri"/>
                <a:sym typeface="Calibri"/>
              </a:rPr>
              <a:t>Requested</a:t>
            </a:r>
            <a:r>
              <a:rPr lang="es-ES_tradnl" sz="2000" dirty="0">
                <a:latin typeface="Calibri"/>
                <a:ea typeface="Calibri"/>
                <a:cs typeface="Calibri"/>
                <a:sym typeface="Calibri"/>
              </a:rPr>
              <a:t>). Los cambios se guardan de inmediato.</a:t>
            </a:r>
          </a:p>
          <a:p>
            <a:pPr marL="457200" lvl="0" indent="-355600" algn="l" rtl="0">
              <a:spcBef>
                <a:spcPts val="0"/>
              </a:spcBef>
              <a:spcAft>
                <a:spcPts val="0"/>
              </a:spcAft>
              <a:buSzPts val="2000"/>
              <a:buFont typeface="Calibri"/>
              <a:buAutoNum type="arabicPeriod"/>
            </a:pPr>
            <a:r>
              <a:rPr lang="es-ES_tradnl" sz="2000" dirty="0">
                <a:latin typeface="Calibri"/>
                <a:ea typeface="Calibri"/>
                <a:cs typeface="Calibri"/>
                <a:sym typeface="Calibri"/>
              </a:rPr>
              <a:t>Si ya se emitió un dispositivo, aparecerá en la lista de inventario. Si un estudiante ya cuenta con un dispositivo emitido, no se procesará un pedido nuevo.</a:t>
            </a:r>
          </a:p>
          <a:p>
            <a:pPr marL="457200" lvl="0" indent="-355600" algn="l" rtl="0">
              <a:spcBef>
                <a:spcPts val="0"/>
              </a:spcBef>
              <a:spcAft>
                <a:spcPts val="0"/>
              </a:spcAft>
              <a:buSzPts val="2000"/>
              <a:buFont typeface="Calibri"/>
              <a:buAutoNum type="arabicPeriod"/>
            </a:pPr>
            <a:r>
              <a:rPr lang="es-ES_tradnl" sz="2000" dirty="0">
                <a:latin typeface="Calibri"/>
                <a:ea typeface="Calibri"/>
                <a:cs typeface="Calibri"/>
                <a:sym typeface="Calibri"/>
              </a:rPr>
              <a:t>Las familias recibirán un correo electrónico de confirmación con la información necesaria, con la inclusión de localidad, fecha y horario para recogerlo.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p:nvPr/>
        </p:nvSpPr>
        <p:spPr>
          <a:xfrm>
            <a:off x="0" y="85061"/>
            <a:ext cx="9144000" cy="595641"/>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400" b="0" i="0" u="none" strike="noStrike" cap="none" dirty="0">
                <a:solidFill>
                  <a:schemeClr val="lt1"/>
                </a:solidFill>
                <a:latin typeface="Calibri"/>
                <a:ea typeface="Calibri"/>
                <a:cs typeface="Calibri"/>
                <a:sym typeface="Calibri"/>
              </a:rPr>
              <a:t>Noticias e información de las escuelas y el Sistema</a:t>
            </a:r>
          </a:p>
        </p:txBody>
      </p:sp>
      <p:sp>
        <p:nvSpPr>
          <p:cNvPr id="117" name="Google Shape;117;p16"/>
          <p:cNvSpPr txBox="1"/>
          <p:nvPr/>
        </p:nvSpPr>
        <p:spPr>
          <a:xfrm>
            <a:off x="6070509" y="945166"/>
            <a:ext cx="151562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3200" b="0" i="0" u="none" strike="noStrike" cap="none" dirty="0">
                <a:solidFill>
                  <a:srgbClr val="002060"/>
                </a:solidFill>
                <a:latin typeface="Calibri"/>
                <a:ea typeface="Calibri"/>
                <a:cs typeface="Calibri"/>
                <a:sym typeface="Calibri"/>
              </a:rPr>
              <a:t>Texto</a:t>
            </a:r>
            <a:endParaRPr lang="es-ES_tradnl" dirty="0"/>
          </a:p>
        </p:txBody>
      </p:sp>
      <p:sp>
        <p:nvSpPr>
          <p:cNvPr id="118" name="Google Shape;118;p16"/>
          <p:cNvSpPr txBox="1"/>
          <p:nvPr/>
        </p:nvSpPr>
        <p:spPr>
          <a:xfrm>
            <a:off x="1266342" y="951659"/>
            <a:ext cx="333703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3200" b="0" i="0" u="none" strike="noStrike" cap="none" dirty="0">
                <a:solidFill>
                  <a:srgbClr val="002060"/>
                </a:solidFill>
                <a:latin typeface="Calibri"/>
                <a:ea typeface="Calibri"/>
                <a:cs typeface="Calibri"/>
                <a:sym typeface="Calibri"/>
              </a:rPr>
              <a:t>Correo electrónico</a:t>
            </a:r>
            <a:endParaRPr lang="es-ES_tradnl" dirty="0"/>
          </a:p>
        </p:txBody>
      </p:sp>
      <p:sp>
        <p:nvSpPr>
          <p:cNvPr id="119" name="Google Shape;119;p16"/>
          <p:cNvSpPr txBox="1"/>
          <p:nvPr/>
        </p:nvSpPr>
        <p:spPr>
          <a:xfrm>
            <a:off x="1228440" y="1418780"/>
            <a:ext cx="3681489" cy="110626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_tradnl" sz="2400" b="0" i="0" u="none" strike="noStrike" cap="none" dirty="0">
                <a:solidFill>
                  <a:srgbClr val="385623"/>
                </a:solidFill>
                <a:latin typeface="Calibri"/>
                <a:ea typeface="Calibri"/>
                <a:cs typeface="Calibri"/>
                <a:sym typeface="Calibri"/>
              </a:rPr>
              <a:t>Noticias escolares, </a:t>
            </a:r>
          </a:p>
          <a:p>
            <a:pPr marL="0" marR="0" lvl="0" indent="0" algn="ctr" rtl="0">
              <a:spcBef>
                <a:spcPts val="0"/>
              </a:spcBef>
              <a:spcAft>
                <a:spcPts val="0"/>
              </a:spcAft>
              <a:buNone/>
            </a:pPr>
            <a:r>
              <a:rPr lang="es-ES_tradnl" sz="2400" b="0" i="0" u="none" strike="noStrike" cap="none" dirty="0">
                <a:solidFill>
                  <a:srgbClr val="385623"/>
                </a:solidFill>
                <a:latin typeface="Calibri"/>
                <a:ea typeface="Calibri"/>
                <a:cs typeface="Calibri"/>
                <a:sym typeface="Calibri"/>
              </a:rPr>
              <a:t>HCPSS News, </a:t>
            </a:r>
            <a:r>
              <a:rPr lang="es-ES_tradnl" sz="2400" dirty="0">
                <a:solidFill>
                  <a:srgbClr val="385623"/>
                </a:solidFill>
                <a:latin typeface="Calibri"/>
                <a:ea typeface="Calibri"/>
                <a:cs typeface="Calibri"/>
                <a:sym typeface="Calibri"/>
              </a:rPr>
              <a:t>a</a:t>
            </a:r>
            <a:r>
              <a:rPr lang="es-ES_tradnl" sz="2400" b="0" i="0" u="none" strike="noStrike" cap="none" dirty="0">
                <a:solidFill>
                  <a:srgbClr val="385623"/>
                </a:solidFill>
                <a:latin typeface="Calibri"/>
                <a:ea typeface="Calibri"/>
                <a:cs typeface="Calibri"/>
                <a:sym typeface="Calibri"/>
              </a:rPr>
              <a:t>visos de emergencias</a:t>
            </a:r>
          </a:p>
        </p:txBody>
      </p:sp>
      <p:sp>
        <p:nvSpPr>
          <p:cNvPr id="120" name="Google Shape;120;p16"/>
          <p:cNvSpPr txBox="1"/>
          <p:nvPr/>
        </p:nvSpPr>
        <p:spPr>
          <a:xfrm>
            <a:off x="5718002" y="1385230"/>
            <a:ext cx="3425997"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_tradnl" sz="2400" b="0" i="0" u="none" strike="noStrike" cap="none" dirty="0">
                <a:solidFill>
                  <a:srgbClr val="385623"/>
                </a:solidFill>
                <a:latin typeface="Calibri"/>
                <a:ea typeface="Calibri"/>
                <a:cs typeface="Calibri"/>
                <a:sym typeface="Calibri"/>
              </a:rPr>
              <a:t>Solo avisos urgentes/de emergencia</a:t>
            </a:r>
          </a:p>
        </p:txBody>
      </p:sp>
      <p:pic>
        <p:nvPicPr>
          <p:cNvPr id="121" name="Google Shape;121;p16"/>
          <p:cNvPicPr preferRelativeResize="0"/>
          <p:nvPr/>
        </p:nvPicPr>
        <p:blipFill rotWithShape="1">
          <a:blip r:embed="rId3">
            <a:alphaModFix/>
          </a:blip>
          <a:srcRect/>
          <a:stretch/>
        </p:blipFill>
        <p:spPr>
          <a:xfrm>
            <a:off x="5143500" y="881148"/>
            <a:ext cx="829340" cy="850605"/>
          </a:xfrm>
          <a:prstGeom prst="rect">
            <a:avLst/>
          </a:prstGeom>
          <a:noFill/>
          <a:ln>
            <a:noFill/>
          </a:ln>
        </p:spPr>
      </p:pic>
      <p:pic>
        <p:nvPicPr>
          <p:cNvPr id="122" name="Google Shape;122;p16"/>
          <p:cNvPicPr preferRelativeResize="0"/>
          <p:nvPr/>
        </p:nvPicPr>
        <p:blipFill rotWithShape="1">
          <a:blip r:embed="rId4">
            <a:alphaModFix/>
          </a:blip>
          <a:srcRect/>
          <a:stretch/>
        </p:blipFill>
        <p:spPr>
          <a:xfrm>
            <a:off x="458268" y="951659"/>
            <a:ext cx="808074" cy="765544"/>
          </a:xfrm>
          <a:prstGeom prst="rect">
            <a:avLst/>
          </a:prstGeom>
          <a:noFill/>
          <a:ln>
            <a:noFill/>
          </a:ln>
        </p:spPr>
      </p:pic>
      <p:sp>
        <p:nvSpPr>
          <p:cNvPr id="123" name="Google Shape;123;p16"/>
          <p:cNvSpPr txBox="1"/>
          <p:nvPr/>
        </p:nvSpPr>
        <p:spPr>
          <a:xfrm>
            <a:off x="1526874" y="2664892"/>
            <a:ext cx="314481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3200" b="0" i="0" u="none" strike="noStrike" cap="none" dirty="0">
                <a:solidFill>
                  <a:srgbClr val="1B4072"/>
                </a:solidFill>
                <a:latin typeface="Calibri"/>
                <a:ea typeface="Calibri"/>
                <a:cs typeface="Calibri"/>
                <a:sym typeface="Calibri"/>
              </a:rPr>
              <a:t>Sitio del HCPSS</a:t>
            </a:r>
          </a:p>
        </p:txBody>
      </p:sp>
      <p:pic>
        <p:nvPicPr>
          <p:cNvPr id="124" name="Google Shape;124;p16"/>
          <p:cNvPicPr preferRelativeResize="0"/>
          <p:nvPr/>
        </p:nvPicPr>
        <p:blipFill rotWithShape="1">
          <a:blip r:embed="rId5">
            <a:alphaModFix/>
          </a:blip>
          <a:srcRect/>
          <a:stretch/>
        </p:blipFill>
        <p:spPr>
          <a:xfrm>
            <a:off x="385415" y="2562170"/>
            <a:ext cx="1057970" cy="1085097"/>
          </a:xfrm>
          <a:prstGeom prst="rect">
            <a:avLst/>
          </a:prstGeom>
          <a:noFill/>
          <a:ln>
            <a:noFill/>
          </a:ln>
        </p:spPr>
      </p:pic>
      <p:sp>
        <p:nvSpPr>
          <p:cNvPr id="125" name="Google Shape;125;p16"/>
          <p:cNvSpPr txBox="1"/>
          <p:nvPr/>
        </p:nvSpPr>
        <p:spPr>
          <a:xfrm>
            <a:off x="1266342" y="3086945"/>
            <a:ext cx="34713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_tradnl" sz="2800" b="0" i="0" u="sng" strike="noStrike" cap="none">
                <a:solidFill>
                  <a:schemeClr val="hlink"/>
                </a:solidFill>
                <a:latin typeface="Calibri"/>
                <a:ea typeface="Calibri"/>
                <a:cs typeface="Calibri"/>
                <a:sym typeface="Calibri"/>
                <a:hlinkClick r:id="rId6"/>
              </a:rPr>
              <a:t>www.hcpss.org</a:t>
            </a:r>
            <a:endParaRPr lang="es-ES_tradnl" sz="2800" b="0" i="0" u="none" strike="noStrike" cap="none">
              <a:solidFill>
                <a:srgbClr val="002060"/>
              </a:solidFill>
              <a:latin typeface="Calibri"/>
              <a:ea typeface="Calibri"/>
              <a:cs typeface="Calibri"/>
              <a:sym typeface="Calibri"/>
            </a:endParaRPr>
          </a:p>
        </p:txBody>
      </p:sp>
      <p:sp>
        <p:nvSpPr>
          <p:cNvPr id="126" name="Google Shape;126;p16"/>
          <p:cNvSpPr txBox="1"/>
          <p:nvPr/>
        </p:nvSpPr>
        <p:spPr>
          <a:xfrm>
            <a:off x="1327603" y="3548610"/>
            <a:ext cx="31242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_tradnl" sz="2400" b="0" i="0" u="none" strike="noStrike" cap="none" dirty="0">
                <a:solidFill>
                  <a:srgbClr val="385623"/>
                </a:solidFill>
                <a:latin typeface="Calibri"/>
                <a:ea typeface="Calibri"/>
                <a:cs typeface="Calibri"/>
                <a:sym typeface="Calibri"/>
              </a:rPr>
              <a:t>Noticias y recurso de información de todo el sistema escolar</a:t>
            </a:r>
          </a:p>
        </p:txBody>
      </p:sp>
      <p:sp>
        <p:nvSpPr>
          <p:cNvPr id="127" name="Google Shape;127;p16"/>
          <p:cNvSpPr txBox="1"/>
          <p:nvPr/>
        </p:nvSpPr>
        <p:spPr>
          <a:xfrm>
            <a:off x="5897263" y="2664576"/>
            <a:ext cx="3124200"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3100" b="0" i="0" u="none" strike="noStrike" cap="none" dirty="0">
                <a:solidFill>
                  <a:srgbClr val="1B4072"/>
                </a:solidFill>
                <a:latin typeface="Calibri"/>
                <a:ea typeface="Calibri"/>
                <a:cs typeface="Calibri"/>
                <a:sym typeface="Calibri"/>
              </a:rPr>
              <a:t>Sitio de la escuela</a:t>
            </a:r>
            <a:endParaRPr lang="es-ES_tradnl" sz="3100" dirty="0"/>
          </a:p>
          <a:p>
            <a:pPr marL="0" marR="0" lvl="0" indent="0" algn="l" rtl="0">
              <a:spcBef>
                <a:spcPts val="0"/>
              </a:spcBef>
              <a:spcAft>
                <a:spcPts val="0"/>
              </a:spcAft>
              <a:buNone/>
            </a:pPr>
            <a:r>
              <a:rPr lang="es-ES_tradnl" sz="2800" b="0" i="0" u="none" strike="noStrike" cap="none" dirty="0" err="1">
                <a:solidFill>
                  <a:schemeClr val="accent5"/>
                </a:solidFill>
                <a:latin typeface="Calibri"/>
                <a:ea typeface="Calibri"/>
                <a:cs typeface="Calibri"/>
                <a:sym typeface="Calibri"/>
              </a:rPr>
              <a:t>XXXX.hcpss.org</a:t>
            </a:r>
            <a:endParaRPr lang="es-ES_tradnl" sz="2800" b="0" i="0" u="none" strike="noStrike" cap="none" dirty="0">
              <a:solidFill>
                <a:schemeClr val="accent5"/>
              </a:solidFill>
              <a:latin typeface="Calibri"/>
              <a:ea typeface="Calibri"/>
              <a:cs typeface="Calibri"/>
              <a:sym typeface="Calibri"/>
            </a:endParaRPr>
          </a:p>
        </p:txBody>
      </p:sp>
      <p:pic>
        <p:nvPicPr>
          <p:cNvPr id="128" name="Google Shape;128;p16"/>
          <p:cNvPicPr preferRelativeResize="0"/>
          <p:nvPr/>
        </p:nvPicPr>
        <p:blipFill rotWithShape="1">
          <a:blip r:embed="rId7">
            <a:alphaModFix/>
          </a:blip>
          <a:srcRect/>
          <a:stretch/>
        </p:blipFill>
        <p:spPr>
          <a:xfrm>
            <a:off x="4970122" y="2578787"/>
            <a:ext cx="946102" cy="1085097"/>
          </a:xfrm>
          <a:prstGeom prst="rect">
            <a:avLst/>
          </a:prstGeom>
          <a:noFill/>
          <a:ln>
            <a:noFill/>
          </a:ln>
        </p:spPr>
      </p:pic>
      <p:sp>
        <p:nvSpPr>
          <p:cNvPr id="129" name="Google Shape;129;p16"/>
          <p:cNvSpPr txBox="1"/>
          <p:nvPr/>
        </p:nvSpPr>
        <p:spPr>
          <a:xfrm>
            <a:off x="4970122" y="3684015"/>
            <a:ext cx="4051341"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_tradnl" sz="2400" b="0" i="0" u="none" strike="noStrike" cap="none" dirty="0">
                <a:solidFill>
                  <a:srgbClr val="385623"/>
                </a:solidFill>
                <a:latin typeface="Calibri"/>
                <a:ea typeface="Calibri"/>
                <a:cs typeface="Calibri"/>
                <a:sym typeface="Calibri"/>
              </a:rPr>
              <a:t>Noticias de la escuela, calendario, deportes y clubes, directorio escolar y más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b="0" i="0" u="none" strike="noStrike" cap="none">
                <a:solidFill>
                  <a:schemeClr val="lt1"/>
                </a:solidFill>
                <a:latin typeface="Calibri"/>
                <a:ea typeface="Calibri"/>
                <a:cs typeface="Calibri"/>
                <a:sym typeface="Calibri"/>
              </a:rPr>
              <a:t>Redes sociales</a:t>
            </a:r>
          </a:p>
        </p:txBody>
      </p:sp>
      <p:sp>
        <p:nvSpPr>
          <p:cNvPr id="136" name="Google Shape;136;p17"/>
          <p:cNvSpPr txBox="1"/>
          <p:nvPr/>
        </p:nvSpPr>
        <p:spPr>
          <a:xfrm>
            <a:off x="238539" y="756231"/>
            <a:ext cx="8726557" cy="36313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B4072"/>
              </a:buClr>
              <a:buSzPts val="2800"/>
              <a:buFont typeface="Arial"/>
              <a:buNone/>
            </a:pPr>
            <a:r>
              <a:rPr lang="es-ES_tradnl" sz="2700" b="0" i="0" u="none" strike="noStrike" cap="none">
                <a:solidFill>
                  <a:srgbClr val="1B4072"/>
                </a:solidFill>
                <a:latin typeface="Calibri"/>
                <a:ea typeface="Calibri"/>
                <a:cs typeface="Calibri"/>
                <a:sym typeface="Calibri"/>
              </a:rPr>
              <a:t>[Nombre de la escuela] Twitter: </a:t>
            </a:r>
            <a:r>
              <a:rPr lang="es-ES_tradnl" sz="2700" b="0" i="0" u="none" strike="noStrike" cap="none">
                <a:solidFill>
                  <a:srgbClr val="548135"/>
                </a:solidFill>
                <a:latin typeface="Calibri"/>
                <a:ea typeface="Calibri"/>
                <a:cs typeface="Calibri"/>
                <a:sym typeface="Calibri"/>
              </a:rPr>
              <a:t>@hcpss_xxxx</a:t>
            </a:r>
          </a:p>
          <a:p>
            <a:pPr marL="0" marR="0" lvl="0" indent="0" algn="l" rtl="0">
              <a:lnSpc>
                <a:spcPct val="100000"/>
              </a:lnSpc>
              <a:spcBef>
                <a:spcPts val="750"/>
              </a:spcBef>
              <a:spcAft>
                <a:spcPts val="0"/>
              </a:spcAft>
              <a:buClr>
                <a:srgbClr val="1B4072"/>
              </a:buClr>
              <a:buSzPts val="2800"/>
              <a:buFont typeface="Arial"/>
              <a:buNone/>
            </a:pPr>
            <a:r>
              <a:rPr lang="es-ES_tradnl" sz="2700" b="0" i="0" u="none" strike="noStrike" cap="none">
                <a:solidFill>
                  <a:srgbClr val="1B4072"/>
                </a:solidFill>
                <a:latin typeface="Calibri"/>
                <a:ea typeface="Calibri"/>
                <a:cs typeface="Calibri"/>
                <a:sym typeface="Calibri"/>
              </a:rPr>
              <a:t>Facebook del HCPSS :</a:t>
            </a:r>
            <a:r>
              <a:rPr lang="es-ES_tradnl" sz="2700" b="0" i="0" u="none" strike="noStrike" cap="none">
                <a:solidFill>
                  <a:srgbClr val="548135"/>
                </a:solidFill>
                <a:latin typeface="Calibri"/>
                <a:ea typeface="Calibri"/>
                <a:cs typeface="Calibri"/>
                <a:sym typeface="Calibri"/>
              </a:rPr>
              <a:t> www.Facebook.com/HoCoSchools</a:t>
            </a:r>
          </a:p>
          <a:p>
            <a:pPr marL="0" marR="0" lvl="0" indent="0" algn="l" rtl="0">
              <a:lnSpc>
                <a:spcPct val="100000"/>
              </a:lnSpc>
              <a:spcBef>
                <a:spcPts val="750"/>
              </a:spcBef>
              <a:spcAft>
                <a:spcPts val="0"/>
              </a:spcAft>
              <a:buClr>
                <a:srgbClr val="1B4072"/>
              </a:buClr>
              <a:buSzPts val="2800"/>
              <a:buFont typeface="Arial"/>
              <a:buNone/>
            </a:pPr>
            <a:r>
              <a:rPr lang="es-ES_tradnl" sz="2700" b="0" i="0" u="none" strike="noStrike" cap="none">
                <a:solidFill>
                  <a:srgbClr val="1B4072"/>
                </a:solidFill>
                <a:latin typeface="Calibri"/>
                <a:ea typeface="Calibri"/>
                <a:cs typeface="Calibri"/>
                <a:sym typeface="Calibri"/>
              </a:rPr>
              <a:t>Twitter del HCPSS: </a:t>
            </a:r>
            <a:r>
              <a:rPr lang="es-ES_tradnl" sz="2700" b="0" i="0" u="none" strike="noStrike" cap="none">
                <a:solidFill>
                  <a:srgbClr val="548135"/>
                </a:solidFill>
                <a:latin typeface="Calibri"/>
                <a:ea typeface="Calibri"/>
                <a:cs typeface="Calibri"/>
                <a:sym typeface="Calibri"/>
              </a:rPr>
              <a:t>www.Twitter.com/HCPSS </a:t>
            </a:r>
            <a:endParaRPr lang="es-ES_tradnl" sz="2700"/>
          </a:p>
          <a:p>
            <a:pPr marL="0" marR="0" lvl="0" indent="0" algn="l" rtl="0">
              <a:lnSpc>
                <a:spcPct val="100000"/>
              </a:lnSpc>
              <a:spcBef>
                <a:spcPts val="750"/>
              </a:spcBef>
              <a:spcAft>
                <a:spcPts val="0"/>
              </a:spcAft>
              <a:buClr>
                <a:srgbClr val="1B4072"/>
              </a:buClr>
              <a:buSzPts val="2800"/>
              <a:buFont typeface="Arial"/>
              <a:buNone/>
            </a:pPr>
            <a:r>
              <a:rPr lang="es-ES_tradnl" sz="2700" b="0" i="0" u="none" strike="noStrike" cap="none">
                <a:solidFill>
                  <a:srgbClr val="1B4072"/>
                </a:solidFill>
                <a:latin typeface="Calibri"/>
                <a:ea typeface="Calibri"/>
                <a:cs typeface="Calibri"/>
                <a:sym typeface="Calibri"/>
              </a:rPr>
              <a:t>Instagram del HCPSS: </a:t>
            </a:r>
            <a:r>
              <a:rPr lang="es-ES_tradnl" sz="2700" b="0" i="0" u="none" strike="noStrike" cap="none">
                <a:solidFill>
                  <a:srgbClr val="548135"/>
                </a:solidFill>
                <a:latin typeface="Calibri"/>
                <a:ea typeface="Calibri"/>
                <a:cs typeface="Calibri"/>
                <a:sym typeface="Calibri"/>
              </a:rPr>
              <a:t>instagram.com/hocoschools</a:t>
            </a:r>
          </a:p>
          <a:p>
            <a:pPr marL="0" marR="0" lvl="0" indent="0" algn="l" rtl="0">
              <a:lnSpc>
                <a:spcPct val="100000"/>
              </a:lnSpc>
              <a:spcBef>
                <a:spcPts val="750"/>
              </a:spcBef>
              <a:spcAft>
                <a:spcPts val="0"/>
              </a:spcAft>
              <a:buClr>
                <a:srgbClr val="1B4072"/>
              </a:buClr>
              <a:buSzPts val="2800"/>
              <a:buFont typeface="Arial"/>
              <a:buNone/>
            </a:pPr>
            <a:r>
              <a:rPr lang="es-ES_tradnl" sz="2700" b="0" i="0" u="none" strike="noStrike" cap="none">
                <a:solidFill>
                  <a:srgbClr val="1B4072"/>
                </a:solidFill>
                <a:latin typeface="Calibri"/>
                <a:ea typeface="Calibri"/>
                <a:cs typeface="Calibri"/>
                <a:sym typeface="Calibri"/>
              </a:rPr>
              <a:t>Flickr del HCPSS: </a:t>
            </a:r>
            <a:r>
              <a:rPr lang="es-ES_tradnl" sz="2700" b="0" i="0" u="none" strike="noStrike" cap="none">
                <a:solidFill>
                  <a:srgbClr val="548135"/>
                </a:solidFill>
                <a:latin typeface="Calibri"/>
                <a:ea typeface="Calibri"/>
                <a:cs typeface="Calibri"/>
                <a:sym typeface="Calibri"/>
              </a:rPr>
              <a:t>flickr.com/photos/hcpss</a:t>
            </a:r>
          </a:p>
          <a:p>
            <a:pPr marL="0" marR="0" lvl="0" indent="0" algn="l" rtl="0">
              <a:lnSpc>
                <a:spcPct val="100000"/>
              </a:lnSpc>
              <a:spcBef>
                <a:spcPts val="750"/>
              </a:spcBef>
              <a:spcAft>
                <a:spcPts val="0"/>
              </a:spcAft>
              <a:buClr>
                <a:srgbClr val="1B4072"/>
              </a:buClr>
              <a:buSzPts val="2800"/>
              <a:buFont typeface="Arial"/>
              <a:buNone/>
            </a:pPr>
            <a:r>
              <a:rPr lang="es-ES_tradnl" sz="2700" b="0" i="0" u="none" strike="noStrike" cap="none">
                <a:solidFill>
                  <a:srgbClr val="1B4072"/>
                </a:solidFill>
                <a:latin typeface="Calibri"/>
                <a:ea typeface="Calibri"/>
                <a:cs typeface="Calibri"/>
                <a:sym typeface="Calibri"/>
              </a:rPr>
              <a:t>Twitter del Superintendente: </a:t>
            </a:r>
            <a:r>
              <a:rPr lang="es-ES_tradnl" sz="2700" b="0" i="0" u="none" strike="noStrike" cap="none">
                <a:solidFill>
                  <a:srgbClr val="548135"/>
                </a:solidFill>
                <a:latin typeface="Calibri"/>
                <a:ea typeface="Calibri"/>
                <a:cs typeface="Calibri"/>
                <a:sym typeface="Calibri"/>
              </a:rPr>
              <a:t>https://twitter.com/mjmsuper  </a:t>
            </a:r>
          </a:p>
        </p:txBody>
      </p:sp>
      <p:pic>
        <p:nvPicPr>
          <p:cNvPr id="137" name="Google Shape;137;p17" descr="facebook-icon.png"/>
          <p:cNvPicPr preferRelativeResize="0"/>
          <p:nvPr/>
        </p:nvPicPr>
        <p:blipFill rotWithShape="1">
          <a:blip r:embed="rId3">
            <a:alphaModFix/>
          </a:blip>
          <a:srcRect/>
          <a:stretch/>
        </p:blipFill>
        <p:spPr>
          <a:xfrm>
            <a:off x="1985841" y="4171118"/>
            <a:ext cx="677846" cy="677846"/>
          </a:xfrm>
          <a:prstGeom prst="rect">
            <a:avLst/>
          </a:prstGeom>
          <a:noFill/>
          <a:ln>
            <a:noFill/>
          </a:ln>
        </p:spPr>
      </p:pic>
      <p:pic>
        <p:nvPicPr>
          <p:cNvPr id="138" name="Google Shape;138;p17"/>
          <p:cNvPicPr preferRelativeResize="0"/>
          <p:nvPr/>
        </p:nvPicPr>
        <p:blipFill rotWithShape="1">
          <a:blip r:embed="rId4">
            <a:alphaModFix/>
          </a:blip>
          <a:srcRect/>
          <a:stretch/>
        </p:blipFill>
        <p:spPr>
          <a:xfrm>
            <a:off x="3514498" y="4085757"/>
            <a:ext cx="850605" cy="786810"/>
          </a:xfrm>
          <a:prstGeom prst="rect">
            <a:avLst/>
          </a:prstGeom>
          <a:noFill/>
          <a:ln>
            <a:noFill/>
          </a:ln>
        </p:spPr>
      </p:pic>
      <p:pic>
        <p:nvPicPr>
          <p:cNvPr id="139" name="Google Shape;139;p17"/>
          <p:cNvPicPr preferRelativeResize="0"/>
          <p:nvPr/>
        </p:nvPicPr>
        <p:blipFill rotWithShape="1">
          <a:blip r:embed="rId5">
            <a:alphaModFix/>
          </a:blip>
          <a:srcRect/>
          <a:stretch/>
        </p:blipFill>
        <p:spPr>
          <a:xfrm>
            <a:off x="5215914" y="4191739"/>
            <a:ext cx="657225" cy="657225"/>
          </a:xfrm>
          <a:prstGeom prst="rect">
            <a:avLst/>
          </a:prstGeom>
          <a:noFill/>
          <a:ln>
            <a:noFill/>
          </a:ln>
        </p:spPr>
      </p:pic>
      <p:pic>
        <p:nvPicPr>
          <p:cNvPr id="140" name="Google Shape;140;p17"/>
          <p:cNvPicPr preferRelativeResize="0"/>
          <p:nvPr/>
        </p:nvPicPr>
        <p:blipFill rotWithShape="1">
          <a:blip r:embed="rId6">
            <a:alphaModFix/>
          </a:blip>
          <a:srcRect/>
          <a:stretch/>
        </p:blipFill>
        <p:spPr>
          <a:xfrm>
            <a:off x="6723949" y="4153950"/>
            <a:ext cx="739458" cy="7394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p:nvPr/>
        </p:nvSpPr>
        <p:spPr>
          <a:xfrm>
            <a:off x="0" y="0"/>
            <a:ext cx="9144000" cy="1047750"/>
          </a:xfrm>
          <a:prstGeom prst="rect">
            <a:avLst/>
          </a:prstGeom>
          <a:solidFill>
            <a:srgbClr val="D6D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350" b="0" i="0" u="none" strike="noStrike" cap="none">
              <a:solidFill>
                <a:schemeClr val="lt1"/>
              </a:solidFill>
              <a:latin typeface="Calibri"/>
              <a:ea typeface="Calibri"/>
              <a:cs typeface="Calibri"/>
              <a:sym typeface="Calibri"/>
            </a:endParaRPr>
          </a:p>
        </p:txBody>
      </p:sp>
      <p:sp>
        <p:nvSpPr>
          <p:cNvPr id="147" name="Google Shape;147;p18"/>
          <p:cNvSpPr txBox="1"/>
          <p:nvPr/>
        </p:nvSpPr>
        <p:spPr>
          <a:xfrm>
            <a:off x="158086" y="1379875"/>
            <a:ext cx="7576214" cy="3016210"/>
          </a:xfrm>
          <a:prstGeom prst="rect">
            <a:avLst/>
          </a:prstGeom>
          <a:noFill/>
          <a:ln>
            <a:noFill/>
          </a:ln>
        </p:spPr>
        <p:txBody>
          <a:bodyPr spcFirstLastPara="1" wrap="square" lIns="91425" tIns="45700" rIns="0" bIns="45700" anchor="t" anchorCtr="0">
            <a:noAutofit/>
          </a:bodyPr>
          <a:lstStyle/>
          <a:p>
            <a:pPr marL="457200" marR="0" lvl="1" indent="-280988" algn="l" rtl="0">
              <a:spcBef>
                <a:spcPts val="0"/>
              </a:spcBef>
              <a:spcAft>
                <a:spcPts val="0"/>
              </a:spcAft>
              <a:buClr>
                <a:srgbClr val="1B4072"/>
              </a:buClr>
              <a:buSzPts val="3200"/>
              <a:buFont typeface="Arial"/>
              <a:buChar char="•"/>
            </a:pPr>
            <a:r>
              <a:rPr lang="es-ES_tradnl" sz="3200" b="0" i="0" u="none" strike="noStrike" cap="none" dirty="0">
                <a:solidFill>
                  <a:srgbClr val="1B4072"/>
                </a:solidFill>
                <a:latin typeface="Calibri"/>
                <a:ea typeface="Calibri"/>
                <a:cs typeface="Calibri"/>
                <a:sym typeface="Calibri"/>
              </a:rPr>
              <a:t>Noticias y anuncios del </a:t>
            </a:r>
            <a:r>
              <a:rPr lang="es-ES_tradnl" sz="3200" dirty="0">
                <a:solidFill>
                  <a:srgbClr val="1B4072"/>
                </a:solidFill>
                <a:latin typeface="Calibri"/>
                <a:ea typeface="Calibri"/>
                <a:cs typeface="Calibri"/>
                <a:sym typeface="Calibri"/>
              </a:rPr>
              <a:t>sistema escolar</a:t>
            </a:r>
            <a:endParaRPr lang="es-ES_tradnl" dirty="0"/>
          </a:p>
          <a:p>
            <a:pPr marL="457200" marR="0" lvl="1" indent="-280988" algn="l" rtl="0">
              <a:spcBef>
                <a:spcPts val="1200"/>
              </a:spcBef>
              <a:spcAft>
                <a:spcPts val="0"/>
              </a:spcAft>
              <a:buClr>
                <a:srgbClr val="1B4072"/>
              </a:buClr>
              <a:buSzPts val="3200"/>
              <a:buFont typeface="Arial"/>
              <a:buChar char="•"/>
            </a:pPr>
            <a:r>
              <a:rPr lang="es-ES_tradnl" sz="3200" b="0" i="0" u="none" strike="noStrike" cap="none" dirty="0">
                <a:solidFill>
                  <a:srgbClr val="1B4072"/>
                </a:solidFill>
                <a:latin typeface="Calibri"/>
                <a:ea typeface="Calibri"/>
                <a:cs typeface="Calibri"/>
                <a:sym typeface="Calibri"/>
              </a:rPr>
              <a:t>Eventos venideros</a:t>
            </a:r>
            <a:endParaRPr lang="es-ES_tradnl" dirty="0"/>
          </a:p>
          <a:p>
            <a:pPr marL="457200" marR="0" lvl="1" indent="-280987" algn="l" rtl="0">
              <a:spcBef>
                <a:spcPts val="1200"/>
              </a:spcBef>
              <a:spcAft>
                <a:spcPts val="0"/>
              </a:spcAft>
              <a:buClr>
                <a:srgbClr val="1B4072"/>
              </a:buClr>
              <a:buSzPts val="3200"/>
              <a:buFont typeface="Arial"/>
              <a:buChar char="•"/>
            </a:pPr>
            <a:r>
              <a:rPr lang="es-ES_tradnl" sz="3200" b="0" i="0" u="none" strike="noStrike" cap="none" dirty="0">
                <a:solidFill>
                  <a:srgbClr val="1B4072"/>
                </a:solidFill>
                <a:latin typeface="Calibri"/>
                <a:ea typeface="Calibri"/>
                <a:cs typeface="Calibri"/>
                <a:sym typeface="Calibri"/>
              </a:rPr>
              <a:t>Oportunidades para compartir opiniones </a:t>
            </a:r>
            <a:r>
              <a:rPr lang="es-ES_tradnl" sz="3200" dirty="0">
                <a:solidFill>
                  <a:srgbClr val="1B4072"/>
                </a:solidFill>
                <a:latin typeface="Calibri"/>
                <a:ea typeface="Calibri"/>
                <a:cs typeface="Calibri"/>
                <a:sym typeface="Calibri"/>
              </a:rPr>
              <a:t>sobre normas y decisiones del </a:t>
            </a:r>
            <a:r>
              <a:rPr lang="es-ES_tradnl" sz="3200" b="0" i="0" u="none" strike="noStrike" cap="none" dirty="0">
                <a:solidFill>
                  <a:srgbClr val="1B4072"/>
                </a:solidFill>
                <a:latin typeface="Calibri"/>
                <a:ea typeface="Calibri"/>
                <a:cs typeface="Calibri"/>
                <a:sym typeface="Calibri"/>
              </a:rPr>
              <a:t>HCPSS</a:t>
            </a:r>
          </a:p>
        </p:txBody>
      </p:sp>
      <p:pic>
        <p:nvPicPr>
          <p:cNvPr id="148" name="Google Shape;148;p18"/>
          <p:cNvPicPr preferRelativeResize="0"/>
          <p:nvPr/>
        </p:nvPicPr>
        <p:blipFill rotWithShape="1">
          <a:blip r:embed="rId3">
            <a:alphaModFix/>
          </a:blip>
          <a:srcRect b="10050"/>
          <a:stretch/>
        </p:blipFill>
        <p:spPr>
          <a:xfrm>
            <a:off x="-1" y="0"/>
            <a:ext cx="4514851" cy="1009650"/>
          </a:xfrm>
          <a:prstGeom prst="rect">
            <a:avLst/>
          </a:prstGeom>
          <a:noFill/>
          <a:ln>
            <a:noFill/>
          </a:ln>
        </p:spPr>
      </p:pic>
      <p:sp>
        <p:nvSpPr>
          <p:cNvPr id="149" name="Google Shape;149;p18"/>
          <p:cNvSpPr txBox="1"/>
          <p:nvPr/>
        </p:nvSpPr>
        <p:spPr>
          <a:xfrm>
            <a:off x="4435336" y="59204"/>
            <a:ext cx="4343400" cy="1009650"/>
          </a:xfrm>
          <a:prstGeom prst="rect">
            <a:avLst/>
          </a:prstGeom>
          <a:noFill/>
          <a:ln>
            <a:noFill/>
          </a:ln>
        </p:spPr>
        <p:txBody>
          <a:bodyPr spcFirstLastPara="1" wrap="square" lIns="91425" tIns="45700" rIns="91425" bIns="45700" anchor="t" anchorCtr="0">
            <a:noAutofit/>
          </a:bodyPr>
          <a:lstStyle/>
          <a:p>
            <a:pPr marL="0" marR="0" lvl="0" indent="0" algn="l" rtl="0">
              <a:lnSpc>
                <a:spcPts val="3820"/>
              </a:lnSpc>
              <a:spcBef>
                <a:spcPts val="0"/>
              </a:spcBef>
              <a:spcAft>
                <a:spcPts val="0"/>
              </a:spcAft>
              <a:buNone/>
            </a:pPr>
            <a:r>
              <a:rPr lang="es-ES_tradnl" sz="3600" b="0" i="0" u="none" strike="noStrike" cap="none" dirty="0">
                <a:solidFill>
                  <a:schemeClr val="dk1"/>
                </a:solidFill>
                <a:latin typeface="Calibri"/>
                <a:ea typeface="Calibri"/>
                <a:cs typeface="Calibri"/>
                <a:sym typeface="Calibri"/>
              </a:rPr>
              <a:t>Correo electrónico semanal del sistema</a:t>
            </a:r>
            <a:endParaRPr lang="es-ES_tradnl" sz="36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p:nvPr/>
        </p:nvSpPr>
        <p:spPr>
          <a:xfrm>
            <a:off x="-38100" y="1047750"/>
            <a:ext cx="9144000" cy="685800"/>
          </a:xfrm>
          <a:prstGeom prst="rect">
            <a:avLst/>
          </a:prstGeom>
          <a:solidFill>
            <a:srgbClr val="1F497D"/>
          </a:solidFill>
          <a:ln>
            <a:noFill/>
          </a:ln>
        </p:spPr>
        <p:txBody>
          <a:bodyPr spcFirstLastPara="1" wrap="square" lIns="137150" tIns="45700" rIns="91425" bIns="45700" anchor="t" anchorCtr="0">
            <a:noAutofit/>
          </a:bodyPr>
          <a:lstStyle/>
          <a:p>
            <a:pPr marL="0" marR="0" lvl="0" indent="0" algn="l" rtl="0">
              <a:spcBef>
                <a:spcPts val="0"/>
              </a:spcBef>
              <a:spcAft>
                <a:spcPts val="0"/>
              </a:spcAft>
              <a:buClr>
                <a:schemeClr val="lt1"/>
              </a:buClr>
              <a:buSzPts val="4050"/>
              <a:buFont typeface="Calibri"/>
              <a:buNone/>
            </a:pPr>
            <a:r>
              <a:rPr lang="es-ES_tradnl" sz="4050" b="1" dirty="0">
                <a:solidFill>
                  <a:schemeClr val="lt1"/>
                </a:solidFill>
                <a:latin typeface="Calibri"/>
                <a:ea typeface="Calibri"/>
                <a:cs typeface="Calibri"/>
                <a:sym typeface="Calibri"/>
              </a:rPr>
              <a:t>  Aplicación móvil del HCPSS</a:t>
            </a:r>
            <a:endParaRPr lang="es-ES_tradnl" dirty="0"/>
          </a:p>
        </p:txBody>
      </p:sp>
      <p:pic>
        <p:nvPicPr>
          <p:cNvPr id="156" name="Google Shape;156;p19" descr="C:\Users\RAMANI~1\AppData\Local\Temp\178559893-1.jpg"/>
          <p:cNvPicPr preferRelativeResize="0"/>
          <p:nvPr/>
        </p:nvPicPr>
        <p:blipFill rotWithShape="1">
          <a:blip r:embed="rId3">
            <a:alphaModFix/>
          </a:blip>
          <a:srcRect/>
          <a:stretch/>
        </p:blipFill>
        <p:spPr>
          <a:xfrm>
            <a:off x="6347837" y="175431"/>
            <a:ext cx="2516810" cy="5139369"/>
          </a:xfrm>
          <a:prstGeom prst="rect">
            <a:avLst/>
          </a:prstGeom>
          <a:noFill/>
          <a:ln>
            <a:noFill/>
          </a:ln>
        </p:spPr>
      </p:pic>
      <p:pic>
        <p:nvPicPr>
          <p:cNvPr id="157" name="Google Shape;157;p19"/>
          <p:cNvPicPr preferRelativeResize="0"/>
          <p:nvPr/>
        </p:nvPicPr>
        <p:blipFill rotWithShape="1">
          <a:blip r:embed="rId4">
            <a:alphaModFix/>
          </a:blip>
          <a:srcRect/>
          <a:stretch/>
        </p:blipFill>
        <p:spPr>
          <a:xfrm>
            <a:off x="6575026" y="832983"/>
            <a:ext cx="2115766" cy="3341453"/>
          </a:xfrm>
          <a:prstGeom prst="rect">
            <a:avLst/>
          </a:prstGeom>
          <a:noFill/>
          <a:ln>
            <a:noFill/>
          </a:ln>
        </p:spPr>
      </p:pic>
      <p:sp>
        <p:nvSpPr>
          <p:cNvPr id="158" name="Google Shape;158;p19"/>
          <p:cNvSpPr txBox="1"/>
          <p:nvPr/>
        </p:nvSpPr>
        <p:spPr>
          <a:xfrm>
            <a:off x="412600" y="1948317"/>
            <a:ext cx="5824303" cy="245605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s-ES_tradnl" sz="3200" dirty="0">
                <a:solidFill>
                  <a:srgbClr val="1B4072"/>
                </a:solidFill>
                <a:latin typeface="Calibri"/>
                <a:ea typeface="Calibri"/>
                <a:cs typeface="Calibri"/>
                <a:sym typeface="Calibri"/>
              </a:rPr>
              <a:t>Descarga gratuita en el </a:t>
            </a:r>
            <a:r>
              <a:rPr lang="es-ES_tradnl" sz="3200" i="1" dirty="0">
                <a:solidFill>
                  <a:srgbClr val="1B4072"/>
                </a:solidFill>
                <a:latin typeface="Calibri"/>
                <a:ea typeface="Calibri"/>
                <a:cs typeface="Calibri"/>
                <a:sym typeface="Calibri"/>
              </a:rPr>
              <a:t>App Store</a:t>
            </a:r>
            <a:r>
              <a:rPr lang="es-ES_tradnl" sz="3200" dirty="0">
                <a:solidFill>
                  <a:srgbClr val="1B4072"/>
                </a:solidFill>
                <a:latin typeface="Calibri"/>
                <a:ea typeface="Calibri"/>
                <a:cs typeface="Calibri"/>
                <a:sym typeface="Calibri"/>
              </a:rPr>
              <a:t>: </a:t>
            </a:r>
          </a:p>
          <a:p>
            <a:pPr marL="557213" marR="0" lvl="1" indent="-214312" algn="l" rtl="0">
              <a:lnSpc>
                <a:spcPct val="120000"/>
              </a:lnSpc>
              <a:spcBef>
                <a:spcPts val="0"/>
              </a:spcBef>
              <a:spcAft>
                <a:spcPts val="0"/>
              </a:spcAft>
              <a:buClr>
                <a:srgbClr val="1B4072"/>
              </a:buClr>
              <a:buSzPts val="3200"/>
              <a:buFont typeface="Arial"/>
              <a:buChar char="•"/>
            </a:pPr>
            <a:r>
              <a:rPr lang="es-ES_tradnl" sz="3200" b="0" i="0" u="none" strike="noStrike" cap="none" dirty="0">
                <a:solidFill>
                  <a:srgbClr val="1B4072"/>
                </a:solidFill>
                <a:latin typeface="Calibri"/>
                <a:ea typeface="Calibri"/>
                <a:cs typeface="Calibri"/>
                <a:sym typeface="Calibri"/>
              </a:rPr>
              <a:t>iPhone </a:t>
            </a:r>
            <a:endParaRPr lang="es-ES_tradnl" dirty="0"/>
          </a:p>
          <a:p>
            <a:pPr marL="557213" marR="0" lvl="1" indent="-214312" algn="l" rtl="0">
              <a:lnSpc>
                <a:spcPct val="120000"/>
              </a:lnSpc>
              <a:spcBef>
                <a:spcPts val="0"/>
              </a:spcBef>
              <a:spcAft>
                <a:spcPts val="0"/>
              </a:spcAft>
              <a:buClr>
                <a:srgbClr val="1B4072"/>
              </a:buClr>
              <a:buSzPts val="3200"/>
              <a:buFont typeface="Arial"/>
              <a:buChar char="•"/>
            </a:pPr>
            <a:r>
              <a:rPr lang="es-ES_tradnl" sz="3200" b="0" i="0" u="none" strike="noStrike" cap="none" dirty="0">
                <a:solidFill>
                  <a:srgbClr val="1B4072"/>
                </a:solidFill>
                <a:latin typeface="Calibri"/>
                <a:ea typeface="Calibri"/>
                <a:cs typeface="Calibri"/>
                <a:sym typeface="Calibri"/>
              </a:rPr>
              <a:t>iPad </a:t>
            </a:r>
            <a:endParaRPr lang="es-ES_tradnl" dirty="0"/>
          </a:p>
          <a:p>
            <a:pPr marL="557213" marR="0" lvl="1" indent="-214312" algn="l" rtl="0">
              <a:lnSpc>
                <a:spcPct val="120000"/>
              </a:lnSpc>
              <a:spcBef>
                <a:spcPts val="0"/>
              </a:spcBef>
              <a:spcAft>
                <a:spcPts val="0"/>
              </a:spcAft>
              <a:buClr>
                <a:srgbClr val="1B4072"/>
              </a:buClr>
              <a:buSzPts val="3200"/>
              <a:buFont typeface="Arial"/>
              <a:buChar char="•"/>
            </a:pPr>
            <a:r>
              <a:rPr lang="es-ES_tradnl" sz="3200" b="0" i="0" u="none" strike="noStrike" cap="none" dirty="0">
                <a:solidFill>
                  <a:srgbClr val="1B4072"/>
                </a:solidFill>
                <a:latin typeface="Calibri"/>
                <a:ea typeface="Calibri"/>
                <a:cs typeface="Calibri"/>
                <a:sym typeface="Calibri"/>
              </a:rPr>
              <a:t>Android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p:nvPr/>
        </p:nvSpPr>
        <p:spPr>
          <a:xfrm>
            <a:off x="0" y="85062"/>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a:solidFill>
                  <a:schemeClr val="lt1"/>
                </a:solidFill>
                <a:latin typeface="Calibri"/>
                <a:ea typeface="Calibri"/>
                <a:cs typeface="Calibri"/>
                <a:sym typeface="Calibri"/>
              </a:rPr>
              <a:t>Cierres/demoras escolares</a:t>
            </a:r>
          </a:p>
        </p:txBody>
      </p:sp>
      <p:sp>
        <p:nvSpPr>
          <p:cNvPr id="165" name="Google Shape;165;p20"/>
          <p:cNvSpPr txBox="1"/>
          <p:nvPr/>
        </p:nvSpPr>
        <p:spPr>
          <a:xfrm>
            <a:off x="6070680" y="1332345"/>
            <a:ext cx="1516697" cy="600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3300">
                <a:solidFill>
                  <a:srgbClr val="002060"/>
                </a:solidFill>
                <a:latin typeface="Calibri"/>
                <a:ea typeface="Calibri"/>
                <a:cs typeface="Calibri"/>
                <a:sym typeface="Calibri"/>
              </a:rPr>
              <a:t>@hcpss</a:t>
            </a:r>
            <a:endParaRPr lang="es-ES_tradnl" sz="1350">
              <a:solidFill>
                <a:srgbClr val="002060"/>
              </a:solidFill>
              <a:latin typeface="Calibri"/>
              <a:ea typeface="Calibri"/>
              <a:cs typeface="Calibri"/>
              <a:sym typeface="Calibri"/>
            </a:endParaRPr>
          </a:p>
        </p:txBody>
      </p:sp>
      <p:sp>
        <p:nvSpPr>
          <p:cNvPr id="166" name="Google Shape;166;p20"/>
          <p:cNvSpPr txBox="1"/>
          <p:nvPr/>
        </p:nvSpPr>
        <p:spPr>
          <a:xfrm>
            <a:off x="1594086" y="1332345"/>
            <a:ext cx="3587514" cy="600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3300">
                <a:solidFill>
                  <a:srgbClr val="002060"/>
                </a:solidFill>
                <a:latin typeface="Calibri"/>
                <a:ea typeface="Calibri"/>
                <a:cs typeface="Calibri"/>
                <a:sym typeface="Calibri"/>
              </a:rPr>
              <a:t>www.HCPSS.org</a:t>
            </a:r>
          </a:p>
        </p:txBody>
      </p:sp>
      <p:sp>
        <p:nvSpPr>
          <p:cNvPr id="167" name="Google Shape;167;p20"/>
          <p:cNvSpPr txBox="1"/>
          <p:nvPr/>
        </p:nvSpPr>
        <p:spPr>
          <a:xfrm>
            <a:off x="1594086" y="2315648"/>
            <a:ext cx="2641277" cy="600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3300">
                <a:solidFill>
                  <a:srgbClr val="002060"/>
                </a:solidFill>
                <a:latin typeface="Calibri"/>
                <a:ea typeface="Calibri"/>
                <a:cs typeface="Calibri"/>
                <a:sym typeface="Calibri"/>
              </a:rPr>
              <a:t>HCPSS News</a:t>
            </a:r>
            <a:endParaRPr lang="es-ES_tradnl" sz="1350">
              <a:solidFill>
                <a:srgbClr val="002060"/>
              </a:solidFill>
              <a:latin typeface="Calibri"/>
              <a:ea typeface="Calibri"/>
              <a:cs typeface="Calibri"/>
              <a:sym typeface="Calibri"/>
            </a:endParaRPr>
          </a:p>
        </p:txBody>
      </p:sp>
      <p:sp>
        <p:nvSpPr>
          <p:cNvPr id="168" name="Google Shape;168;p20"/>
          <p:cNvSpPr txBox="1"/>
          <p:nvPr/>
        </p:nvSpPr>
        <p:spPr>
          <a:xfrm>
            <a:off x="6070680" y="2315648"/>
            <a:ext cx="2424062" cy="600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3300">
                <a:solidFill>
                  <a:srgbClr val="002060"/>
                </a:solidFill>
                <a:latin typeface="Calibri"/>
                <a:ea typeface="Calibri"/>
                <a:cs typeface="Calibri"/>
                <a:sym typeface="Calibri"/>
              </a:rPr>
              <a:t>HoCoSchools</a:t>
            </a:r>
            <a:endParaRPr lang="es-ES_tradnl" sz="1350">
              <a:solidFill>
                <a:srgbClr val="002060"/>
              </a:solidFill>
              <a:latin typeface="Calibri"/>
              <a:ea typeface="Calibri"/>
              <a:cs typeface="Calibri"/>
              <a:sym typeface="Calibri"/>
            </a:endParaRPr>
          </a:p>
        </p:txBody>
      </p:sp>
      <p:sp>
        <p:nvSpPr>
          <p:cNvPr id="169" name="Google Shape;169;p20"/>
          <p:cNvSpPr txBox="1"/>
          <p:nvPr/>
        </p:nvSpPr>
        <p:spPr>
          <a:xfrm>
            <a:off x="1594068" y="3206825"/>
            <a:ext cx="2928300" cy="6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3300">
                <a:solidFill>
                  <a:srgbClr val="002060"/>
                </a:solidFill>
                <a:latin typeface="Calibri"/>
                <a:ea typeface="Calibri"/>
                <a:cs typeface="Calibri"/>
                <a:sym typeface="Calibri"/>
              </a:rPr>
              <a:t>HCPSS Status</a:t>
            </a:r>
            <a:endParaRPr lang="es-ES_tradnl" sz="1350">
              <a:solidFill>
                <a:srgbClr val="002060"/>
              </a:solidFill>
              <a:latin typeface="Calibri"/>
              <a:ea typeface="Calibri"/>
              <a:cs typeface="Calibri"/>
              <a:sym typeface="Calibri"/>
            </a:endParaRPr>
          </a:p>
        </p:txBody>
      </p:sp>
      <p:sp>
        <p:nvSpPr>
          <p:cNvPr id="170" name="Google Shape;170;p20"/>
          <p:cNvSpPr txBox="1"/>
          <p:nvPr/>
        </p:nvSpPr>
        <p:spPr>
          <a:xfrm>
            <a:off x="1917275" y="3727875"/>
            <a:ext cx="2235600" cy="61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2400">
                <a:solidFill>
                  <a:srgbClr val="002060"/>
                </a:solidFill>
                <a:latin typeface="Calibri"/>
                <a:ea typeface="Calibri"/>
                <a:cs typeface="Calibri"/>
                <a:sym typeface="Calibri"/>
              </a:rPr>
              <a:t>status.hcpss.org</a:t>
            </a:r>
            <a:endParaRPr lang="es-ES_tradnl"/>
          </a:p>
        </p:txBody>
      </p:sp>
      <p:sp>
        <p:nvSpPr>
          <p:cNvPr id="171" name="Google Shape;171;p20"/>
          <p:cNvSpPr txBox="1"/>
          <p:nvPr/>
        </p:nvSpPr>
        <p:spPr>
          <a:xfrm>
            <a:off x="6070680" y="3209245"/>
            <a:ext cx="262274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3600">
                <a:solidFill>
                  <a:srgbClr val="002060"/>
                </a:solidFill>
                <a:latin typeface="Calibri"/>
                <a:ea typeface="Calibri"/>
                <a:cs typeface="Calibri"/>
                <a:sym typeface="Calibri"/>
              </a:rPr>
              <a:t>Línea directa</a:t>
            </a:r>
          </a:p>
        </p:txBody>
      </p:sp>
      <p:pic>
        <p:nvPicPr>
          <p:cNvPr id="172" name="Google Shape;172;p20" descr="facebook-icon.png"/>
          <p:cNvPicPr preferRelativeResize="0"/>
          <p:nvPr/>
        </p:nvPicPr>
        <p:blipFill rotWithShape="1">
          <a:blip r:embed="rId3">
            <a:alphaModFix/>
          </a:blip>
          <a:srcRect/>
          <a:stretch/>
        </p:blipFill>
        <p:spPr>
          <a:xfrm>
            <a:off x="5229471" y="2235931"/>
            <a:ext cx="759598" cy="759598"/>
          </a:xfrm>
          <a:prstGeom prst="rect">
            <a:avLst/>
          </a:prstGeom>
          <a:noFill/>
          <a:ln>
            <a:noFill/>
          </a:ln>
        </p:spPr>
      </p:pic>
      <p:pic>
        <p:nvPicPr>
          <p:cNvPr id="173" name="Google Shape;173;p20"/>
          <p:cNvPicPr preferRelativeResize="0"/>
          <p:nvPr/>
        </p:nvPicPr>
        <p:blipFill rotWithShape="1">
          <a:blip r:embed="rId4">
            <a:alphaModFix/>
          </a:blip>
          <a:srcRect/>
          <a:stretch/>
        </p:blipFill>
        <p:spPr>
          <a:xfrm>
            <a:off x="5183968" y="1239022"/>
            <a:ext cx="850605" cy="786810"/>
          </a:xfrm>
          <a:prstGeom prst="rect">
            <a:avLst/>
          </a:prstGeom>
          <a:noFill/>
          <a:ln>
            <a:noFill/>
          </a:ln>
        </p:spPr>
      </p:pic>
      <p:pic>
        <p:nvPicPr>
          <p:cNvPr id="174" name="Google Shape;174;p20"/>
          <p:cNvPicPr preferRelativeResize="0"/>
          <p:nvPr/>
        </p:nvPicPr>
        <p:blipFill rotWithShape="1">
          <a:blip r:embed="rId5">
            <a:alphaModFix/>
          </a:blip>
          <a:srcRect/>
          <a:stretch/>
        </p:blipFill>
        <p:spPr>
          <a:xfrm>
            <a:off x="620946" y="1207125"/>
            <a:ext cx="829340" cy="850605"/>
          </a:xfrm>
          <a:prstGeom prst="rect">
            <a:avLst/>
          </a:prstGeom>
          <a:noFill/>
          <a:ln>
            <a:noFill/>
          </a:ln>
        </p:spPr>
      </p:pic>
      <p:pic>
        <p:nvPicPr>
          <p:cNvPr id="175" name="Google Shape;175;p20"/>
          <p:cNvPicPr preferRelativeResize="0"/>
          <p:nvPr/>
        </p:nvPicPr>
        <p:blipFill rotWithShape="1">
          <a:blip r:embed="rId6">
            <a:alphaModFix/>
          </a:blip>
          <a:srcRect/>
          <a:stretch/>
        </p:blipFill>
        <p:spPr>
          <a:xfrm>
            <a:off x="631579" y="2232958"/>
            <a:ext cx="808074" cy="765544"/>
          </a:xfrm>
          <a:prstGeom prst="rect">
            <a:avLst/>
          </a:prstGeom>
          <a:noFill/>
          <a:ln>
            <a:noFill/>
          </a:ln>
        </p:spPr>
      </p:pic>
      <p:pic>
        <p:nvPicPr>
          <p:cNvPr id="176" name="Google Shape;176;p20"/>
          <p:cNvPicPr preferRelativeResize="0"/>
          <p:nvPr/>
        </p:nvPicPr>
        <p:blipFill rotWithShape="1">
          <a:blip r:embed="rId7">
            <a:alphaModFix/>
          </a:blip>
          <a:srcRect/>
          <a:stretch/>
        </p:blipFill>
        <p:spPr>
          <a:xfrm>
            <a:off x="5194600" y="3255987"/>
            <a:ext cx="829341" cy="808074"/>
          </a:xfrm>
          <a:prstGeom prst="rect">
            <a:avLst/>
          </a:prstGeom>
          <a:noFill/>
          <a:ln>
            <a:noFill/>
          </a:ln>
        </p:spPr>
      </p:pic>
      <p:sp>
        <p:nvSpPr>
          <p:cNvPr id="177" name="Google Shape;177;p20"/>
          <p:cNvSpPr txBox="1"/>
          <p:nvPr/>
        </p:nvSpPr>
        <p:spPr>
          <a:xfrm>
            <a:off x="6303118" y="3806983"/>
            <a:ext cx="195918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2400">
                <a:solidFill>
                  <a:srgbClr val="002060"/>
                </a:solidFill>
                <a:latin typeface="Calibri"/>
                <a:ea typeface="Calibri"/>
                <a:cs typeface="Calibri"/>
                <a:sym typeface="Calibri"/>
              </a:rPr>
              <a:t>410-313-6666</a:t>
            </a:r>
          </a:p>
        </p:txBody>
      </p:sp>
      <p:pic>
        <p:nvPicPr>
          <p:cNvPr id="178" name="Google Shape;178;p20"/>
          <p:cNvPicPr preferRelativeResize="0"/>
          <p:nvPr/>
        </p:nvPicPr>
        <p:blipFill rotWithShape="1">
          <a:blip r:embed="rId8">
            <a:alphaModFix/>
          </a:blip>
          <a:srcRect l="8580" t="75188" r="76651" b="7042"/>
          <a:stretch/>
        </p:blipFill>
        <p:spPr>
          <a:xfrm>
            <a:off x="655814" y="3126825"/>
            <a:ext cx="759604" cy="9139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p:nvPr/>
        </p:nvSpPr>
        <p:spPr>
          <a:xfrm>
            <a:off x="0" y="85063"/>
            <a:ext cx="9144000" cy="616688"/>
          </a:xfrm>
          <a:prstGeom prst="rect">
            <a:avLst/>
          </a:prstGeom>
          <a:solidFill>
            <a:srgbClr val="1B407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_tradnl" sz="3600">
                <a:solidFill>
                  <a:srgbClr val="FFFFFF"/>
                </a:solidFill>
                <a:latin typeface="Calibri"/>
                <a:ea typeface="Calibri"/>
                <a:cs typeface="Calibri"/>
                <a:sym typeface="Calibri"/>
              </a:rPr>
              <a:t>Salud mental y apoyos para estudiantes</a:t>
            </a:r>
            <a:endParaRPr lang="es-ES_tradnl"/>
          </a:p>
        </p:txBody>
      </p:sp>
      <p:sp>
        <p:nvSpPr>
          <p:cNvPr id="185" name="Google Shape;185;p21"/>
          <p:cNvSpPr txBox="1"/>
          <p:nvPr/>
        </p:nvSpPr>
        <p:spPr>
          <a:xfrm>
            <a:off x="53010" y="681259"/>
            <a:ext cx="8963438" cy="3911081"/>
          </a:xfrm>
          <a:prstGeom prst="rect">
            <a:avLst/>
          </a:prstGeom>
          <a:noFill/>
          <a:ln>
            <a:noFill/>
          </a:ln>
        </p:spPr>
        <p:txBody>
          <a:bodyPr spcFirstLastPara="1" wrap="square" lIns="91425" tIns="45700" rIns="91425" bIns="45700" anchor="t" anchorCtr="0">
            <a:noAutofit/>
          </a:bodyPr>
          <a:lstStyle/>
          <a:p>
            <a:pPr lvl="0">
              <a:buClr>
                <a:srgbClr val="1B4072"/>
              </a:buClr>
              <a:buSzPts val="2800"/>
            </a:pPr>
            <a:r>
              <a:rPr lang="es-ES_tradnl" sz="2400" dirty="0">
                <a:solidFill>
                  <a:srgbClr val="1B4072"/>
                </a:solidFill>
                <a:latin typeface="Calibri"/>
                <a:ea typeface="Calibri"/>
                <a:cs typeface="Calibri"/>
                <a:sym typeface="Calibri"/>
              </a:rPr>
              <a:t>Consejero/a Escolar</a:t>
            </a:r>
            <a:r>
              <a:rPr lang="es-ES_tradnl" sz="2400" dirty="0" smtClean="0">
                <a:solidFill>
                  <a:srgbClr val="1B4072"/>
                </a:solidFill>
                <a:latin typeface="Calibri"/>
                <a:ea typeface="Calibri"/>
                <a:cs typeface="Calibri"/>
                <a:sym typeface="Calibri"/>
              </a:rPr>
              <a:t>:   </a:t>
            </a:r>
            <a:r>
              <a:rPr lang="es-ES_tradnl" sz="2400" dirty="0" smtClean="0">
                <a:solidFill>
                  <a:srgbClr val="548135"/>
                </a:solidFill>
                <a:latin typeface="Calibri"/>
                <a:ea typeface="Calibri"/>
                <a:cs typeface="Calibri"/>
                <a:sym typeface="Calibri"/>
              </a:rPr>
              <a:t>Rachel </a:t>
            </a:r>
            <a:r>
              <a:rPr lang="es-ES_tradnl" sz="2400" dirty="0" err="1">
                <a:solidFill>
                  <a:srgbClr val="548135"/>
                </a:solidFill>
                <a:latin typeface="Calibri"/>
                <a:ea typeface="Calibri"/>
                <a:cs typeface="Calibri"/>
                <a:sym typeface="Calibri"/>
              </a:rPr>
              <a:t>Schwaab</a:t>
            </a:r>
            <a:r>
              <a:rPr lang="es-ES_tradnl" sz="2400" dirty="0">
                <a:solidFill>
                  <a:srgbClr val="548135"/>
                </a:solidFill>
                <a:latin typeface="Calibri"/>
                <a:ea typeface="Calibri"/>
                <a:cs typeface="Calibri"/>
                <a:sym typeface="Calibri"/>
              </a:rPr>
              <a:t> – </a:t>
            </a:r>
            <a:r>
              <a:rPr lang="es-ES_tradnl" sz="2400" dirty="0" err="1">
                <a:solidFill>
                  <a:srgbClr val="548135"/>
                </a:solidFill>
                <a:latin typeface="Calibri"/>
                <a:ea typeface="Calibri"/>
                <a:cs typeface="Calibri"/>
                <a:sym typeface="Calibri"/>
              </a:rPr>
              <a:t>Last</a:t>
            </a:r>
            <a:r>
              <a:rPr lang="es-ES_tradnl" sz="2400" dirty="0">
                <a:solidFill>
                  <a:srgbClr val="548135"/>
                </a:solidFill>
                <a:latin typeface="Calibri"/>
                <a:ea typeface="Calibri"/>
                <a:cs typeface="Calibri"/>
                <a:sym typeface="Calibri"/>
              </a:rPr>
              <a:t> </a:t>
            </a:r>
            <a:r>
              <a:rPr lang="es-ES_tradnl" sz="2400" dirty="0" err="1">
                <a:solidFill>
                  <a:srgbClr val="548135"/>
                </a:solidFill>
                <a:latin typeface="Calibri"/>
                <a:ea typeface="Calibri"/>
                <a:cs typeface="Calibri"/>
                <a:sym typeface="Calibri"/>
              </a:rPr>
              <a:t>Names</a:t>
            </a:r>
            <a:r>
              <a:rPr lang="es-ES_tradnl" sz="2400" dirty="0">
                <a:solidFill>
                  <a:srgbClr val="548135"/>
                </a:solidFill>
                <a:latin typeface="Calibri"/>
                <a:ea typeface="Calibri"/>
                <a:cs typeface="Calibri"/>
                <a:sym typeface="Calibri"/>
              </a:rPr>
              <a:t> A-G</a:t>
            </a:r>
          </a:p>
          <a:p>
            <a:pPr lvl="0">
              <a:buClr>
                <a:srgbClr val="1B4072"/>
              </a:buClr>
              <a:buSzPts val="2800"/>
            </a:pPr>
            <a:r>
              <a:rPr lang="es-ES_tradnl" sz="2400" dirty="0">
                <a:solidFill>
                  <a:srgbClr val="548135"/>
                </a:solidFill>
                <a:latin typeface="Calibri"/>
                <a:ea typeface="Calibri"/>
                <a:cs typeface="Calibri"/>
                <a:sym typeface="Calibri"/>
              </a:rPr>
              <a:t>		    </a:t>
            </a:r>
            <a:r>
              <a:rPr lang="es-ES_tradnl" sz="2400" dirty="0" smtClean="0">
                <a:solidFill>
                  <a:srgbClr val="548135"/>
                </a:solidFill>
                <a:latin typeface="Calibri"/>
                <a:ea typeface="Calibri"/>
                <a:cs typeface="Calibri"/>
                <a:sym typeface="Calibri"/>
              </a:rPr>
              <a:t>	(</a:t>
            </a:r>
            <a:r>
              <a:rPr lang="es-ES_tradnl" sz="2400" dirty="0" err="1">
                <a:solidFill>
                  <a:srgbClr val="548135"/>
                </a:solidFill>
                <a:latin typeface="Calibri"/>
                <a:ea typeface="Calibri"/>
                <a:cs typeface="Calibri"/>
                <a:sym typeface="Calibri"/>
              </a:rPr>
              <a:t>rachel_schwaab@hcpss.org</a:t>
            </a:r>
            <a:r>
              <a:rPr lang="es-ES_tradnl" sz="2400" dirty="0">
                <a:solidFill>
                  <a:srgbClr val="548135"/>
                </a:solidFill>
                <a:latin typeface="Calibri"/>
                <a:ea typeface="Calibri"/>
                <a:cs typeface="Calibri"/>
                <a:sym typeface="Calibri"/>
              </a:rPr>
              <a:t>)</a:t>
            </a:r>
          </a:p>
          <a:p>
            <a:pPr lvl="0">
              <a:buClr>
                <a:srgbClr val="1B4072"/>
              </a:buClr>
              <a:buSzPts val="2800"/>
            </a:pPr>
            <a:r>
              <a:rPr lang="es-ES_tradnl" sz="2400" dirty="0">
                <a:solidFill>
                  <a:srgbClr val="548135"/>
                </a:solidFill>
                <a:latin typeface="Calibri"/>
                <a:ea typeface="Calibri"/>
                <a:cs typeface="Calibri"/>
                <a:sym typeface="Calibri"/>
              </a:rPr>
              <a:t>		    </a:t>
            </a:r>
            <a:r>
              <a:rPr lang="es-ES_tradnl" sz="2400" dirty="0" smtClean="0">
                <a:solidFill>
                  <a:srgbClr val="548135"/>
                </a:solidFill>
                <a:latin typeface="Calibri"/>
                <a:ea typeface="Calibri"/>
                <a:cs typeface="Calibri"/>
                <a:sym typeface="Calibri"/>
              </a:rPr>
              <a:t>	</a:t>
            </a:r>
            <a:r>
              <a:rPr lang="es-ES_tradnl" sz="2400" dirty="0" err="1" smtClean="0">
                <a:solidFill>
                  <a:schemeClr val="accent6">
                    <a:lumMod val="75000"/>
                  </a:schemeClr>
                </a:solidFill>
                <a:latin typeface="Calibri" charset="0"/>
                <a:ea typeface="Calibri" charset="0"/>
                <a:cs typeface="Calibri" charset="0"/>
              </a:rPr>
              <a:t>Shanté</a:t>
            </a:r>
            <a:r>
              <a:rPr lang="es-ES_tradnl" sz="2400" dirty="0" smtClean="0">
                <a:solidFill>
                  <a:schemeClr val="accent6">
                    <a:lumMod val="75000"/>
                  </a:schemeClr>
                </a:solidFill>
                <a:latin typeface="Calibri" charset="0"/>
                <a:ea typeface="Calibri" charset="0"/>
                <a:cs typeface="Calibri" charset="0"/>
              </a:rPr>
              <a:t> </a:t>
            </a:r>
            <a:r>
              <a:rPr lang="es-ES_tradnl" sz="2400" dirty="0" err="1">
                <a:solidFill>
                  <a:schemeClr val="accent6">
                    <a:lumMod val="75000"/>
                  </a:schemeClr>
                </a:solidFill>
                <a:latin typeface="Calibri" charset="0"/>
                <a:ea typeface="Calibri" charset="0"/>
                <a:cs typeface="Calibri" charset="0"/>
              </a:rPr>
              <a:t>Owens</a:t>
            </a:r>
            <a:r>
              <a:rPr lang="es-ES_tradnl" sz="2400" dirty="0">
                <a:solidFill>
                  <a:schemeClr val="accent6">
                    <a:lumMod val="75000"/>
                  </a:schemeClr>
                </a:solidFill>
                <a:latin typeface="Calibri" charset="0"/>
                <a:ea typeface="Calibri" charset="0"/>
                <a:cs typeface="Calibri" charset="0"/>
              </a:rPr>
              <a:t>-Young – </a:t>
            </a:r>
            <a:r>
              <a:rPr lang="es-ES_tradnl" sz="2400" dirty="0" err="1">
                <a:solidFill>
                  <a:schemeClr val="accent6">
                    <a:lumMod val="75000"/>
                  </a:schemeClr>
                </a:solidFill>
                <a:latin typeface="Calibri" charset="0"/>
                <a:ea typeface="Calibri" charset="0"/>
                <a:cs typeface="Calibri" charset="0"/>
              </a:rPr>
              <a:t>Last</a:t>
            </a:r>
            <a:r>
              <a:rPr lang="es-ES_tradnl" sz="2400" dirty="0">
                <a:solidFill>
                  <a:schemeClr val="accent6">
                    <a:lumMod val="75000"/>
                  </a:schemeClr>
                </a:solidFill>
                <a:latin typeface="Calibri" charset="0"/>
                <a:ea typeface="Calibri" charset="0"/>
                <a:cs typeface="Calibri" charset="0"/>
              </a:rPr>
              <a:t> </a:t>
            </a:r>
            <a:r>
              <a:rPr lang="es-ES_tradnl" sz="2400" dirty="0" err="1">
                <a:solidFill>
                  <a:schemeClr val="accent6">
                    <a:lumMod val="75000"/>
                  </a:schemeClr>
                </a:solidFill>
                <a:latin typeface="Calibri" charset="0"/>
                <a:ea typeface="Calibri" charset="0"/>
                <a:cs typeface="Calibri" charset="0"/>
              </a:rPr>
              <a:t>Names</a:t>
            </a:r>
            <a:r>
              <a:rPr lang="es-ES_tradnl" sz="2400" dirty="0">
                <a:solidFill>
                  <a:schemeClr val="accent6">
                    <a:lumMod val="75000"/>
                  </a:schemeClr>
                </a:solidFill>
                <a:latin typeface="Calibri" charset="0"/>
                <a:ea typeface="Calibri" charset="0"/>
                <a:cs typeface="Calibri" charset="0"/>
              </a:rPr>
              <a:t> H-O</a:t>
            </a:r>
          </a:p>
          <a:p>
            <a:pPr lvl="0">
              <a:buClr>
                <a:srgbClr val="1B4072"/>
              </a:buClr>
              <a:buSzPts val="2800"/>
            </a:pPr>
            <a:r>
              <a:rPr lang="es-ES_tradnl" sz="2400" dirty="0">
                <a:solidFill>
                  <a:schemeClr val="accent6">
                    <a:lumMod val="75000"/>
                  </a:schemeClr>
                </a:solidFill>
                <a:latin typeface="Calibri" charset="0"/>
                <a:ea typeface="Calibri" charset="0"/>
                <a:cs typeface="Calibri" charset="0"/>
              </a:rPr>
              <a:t>		    </a:t>
            </a:r>
            <a:r>
              <a:rPr lang="es-ES_tradnl" sz="2400" dirty="0" smtClean="0">
                <a:solidFill>
                  <a:schemeClr val="accent6">
                    <a:lumMod val="75000"/>
                  </a:schemeClr>
                </a:solidFill>
                <a:latin typeface="Calibri" charset="0"/>
                <a:ea typeface="Calibri" charset="0"/>
                <a:cs typeface="Calibri" charset="0"/>
              </a:rPr>
              <a:t>	(</a:t>
            </a:r>
            <a:r>
              <a:rPr lang="es-ES_tradnl" sz="2400" dirty="0" err="1">
                <a:solidFill>
                  <a:schemeClr val="accent6">
                    <a:lumMod val="75000"/>
                  </a:schemeClr>
                </a:solidFill>
                <a:latin typeface="Calibri" charset="0"/>
                <a:ea typeface="Calibri" charset="0"/>
                <a:cs typeface="Calibri" charset="0"/>
              </a:rPr>
              <a:t>shante_owens-young@hcpss.org</a:t>
            </a:r>
            <a:r>
              <a:rPr lang="es-ES_tradnl" sz="2400" dirty="0">
                <a:solidFill>
                  <a:schemeClr val="accent6">
                    <a:lumMod val="75000"/>
                  </a:schemeClr>
                </a:solidFill>
                <a:latin typeface="Calibri" charset="0"/>
                <a:ea typeface="Calibri" charset="0"/>
                <a:cs typeface="Calibri" charset="0"/>
              </a:rPr>
              <a:t>)</a:t>
            </a:r>
          </a:p>
          <a:p>
            <a:pPr lvl="0">
              <a:buClr>
                <a:srgbClr val="1B4072"/>
              </a:buClr>
              <a:buSzPts val="2800"/>
            </a:pPr>
            <a:r>
              <a:rPr lang="es-ES_tradnl" sz="2400" dirty="0">
                <a:solidFill>
                  <a:schemeClr val="accent6">
                    <a:lumMod val="75000"/>
                  </a:schemeClr>
                </a:solidFill>
                <a:latin typeface="Calibri" charset="0"/>
                <a:ea typeface="Calibri" charset="0"/>
                <a:cs typeface="Calibri" charset="0"/>
              </a:rPr>
              <a:t>		    </a:t>
            </a:r>
            <a:r>
              <a:rPr lang="es-ES_tradnl" sz="2400" dirty="0" smtClean="0">
                <a:solidFill>
                  <a:schemeClr val="accent6">
                    <a:lumMod val="75000"/>
                  </a:schemeClr>
                </a:solidFill>
                <a:latin typeface="Calibri" charset="0"/>
                <a:ea typeface="Calibri" charset="0"/>
                <a:cs typeface="Calibri" charset="0"/>
              </a:rPr>
              <a:t>	Grace </a:t>
            </a:r>
            <a:r>
              <a:rPr lang="es-ES_tradnl" sz="2400" dirty="0" err="1">
                <a:solidFill>
                  <a:schemeClr val="accent6">
                    <a:lumMod val="75000"/>
                  </a:schemeClr>
                </a:solidFill>
                <a:latin typeface="Calibri" charset="0"/>
                <a:ea typeface="Calibri" charset="0"/>
                <a:cs typeface="Calibri" charset="0"/>
              </a:rPr>
              <a:t>Burnett</a:t>
            </a:r>
            <a:r>
              <a:rPr lang="es-ES_tradnl" sz="2400" dirty="0">
                <a:solidFill>
                  <a:schemeClr val="accent6">
                    <a:lumMod val="75000"/>
                  </a:schemeClr>
                </a:solidFill>
                <a:latin typeface="Calibri" charset="0"/>
                <a:ea typeface="Calibri" charset="0"/>
                <a:cs typeface="Calibri" charset="0"/>
              </a:rPr>
              <a:t> – </a:t>
            </a:r>
            <a:r>
              <a:rPr lang="es-ES_tradnl" sz="2400" dirty="0" err="1">
                <a:solidFill>
                  <a:schemeClr val="accent6">
                    <a:lumMod val="75000"/>
                  </a:schemeClr>
                </a:solidFill>
                <a:latin typeface="Calibri" charset="0"/>
                <a:ea typeface="Calibri" charset="0"/>
                <a:cs typeface="Calibri" charset="0"/>
              </a:rPr>
              <a:t>Last</a:t>
            </a:r>
            <a:r>
              <a:rPr lang="es-ES_tradnl" sz="2400" dirty="0">
                <a:solidFill>
                  <a:schemeClr val="accent6">
                    <a:lumMod val="75000"/>
                  </a:schemeClr>
                </a:solidFill>
                <a:latin typeface="Calibri" charset="0"/>
                <a:ea typeface="Calibri" charset="0"/>
                <a:cs typeface="Calibri" charset="0"/>
              </a:rPr>
              <a:t> </a:t>
            </a:r>
            <a:r>
              <a:rPr lang="es-ES_tradnl" sz="2400" dirty="0" err="1">
                <a:solidFill>
                  <a:schemeClr val="accent6">
                    <a:lumMod val="75000"/>
                  </a:schemeClr>
                </a:solidFill>
                <a:latin typeface="Calibri" charset="0"/>
                <a:ea typeface="Calibri" charset="0"/>
                <a:cs typeface="Calibri" charset="0"/>
              </a:rPr>
              <a:t>Names</a:t>
            </a:r>
            <a:r>
              <a:rPr lang="es-ES_tradnl" sz="2400" dirty="0">
                <a:solidFill>
                  <a:schemeClr val="accent6">
                    <a:lumMod val="75000"/>
                  </a:schemeClr>
                </a:solidFill>
                <a:latin typeface="Calibri" charset="0"/>
                <a:ea typeface="Calibri" charset="0"/>
                <a:cs typeface="Calibri" charset="0"/>
              </a:rPr>
              <a:t> P-Z</a:t>
            </a:r>
          </a:p>
          <a:p>
            <a:pPr lvl="0">
              <a:buClr>
                <a:srgbClr val="1B4072"/>
              </a:buClr>
              <a:buSzPts val="2800"/>
            </a:pPr>
            <a:r>
              <a:rPr lang="es-ES_tradnl" sz="2400" dirty="0">
                <a:solidFill>
                  <a:schemeClr val="accent6">
                    <a:lumMod val="75000"/>
                  </a:schemeClr>
                </a:solidFill>
                <a:latin typeface="Calibri" charset="0"/>
                <a:ea typeface="Calibri" charset="0"/>
                <a:cs typeface="Calibri" charset="0"/>
              </a:rPr>
              <a:t>		    </a:t>
            </a:r>
            <a:r>
              <a:rPr lang="es-ES_tradnl" sz="2400" dirty="0" smtClean="0">
                <a:solidFill>
                  <a:schemeClr val="accent6">
                    <a:lumMod val="75000"/>
                  </a:schemeClr>
                </a:solidFill>
                <a:latin typeface="Calibri" charset="0"/>
                <a:ea typeface="Calibri" charset="0"/>
                <a:cs typeface="Calibri" charset="0"/>
              </a:rPr>
              <a:t>	(</a:t>
            </a:r>
            <a:r>
              <a:rPr lang="es-ES_tradnl" sz="2400" dirty="0" err="1">
                <a:solidFill>
                  <a:schemeClr val="accent6">
                    <a:lumMod val="75000"/>
                  </a:schemeClr>
                </a:solidFill>
                <a:latin typeface="Calibri" charset="0"/>
                <a:ea typeface="Calibri" charset="0"/>
                <a:cs typeface="Calibri" charset="0"/>
              </a:rPr>
              <a:t>grace_burnett@hcpss.org</a:t>
            </a:r>
            <a:r>
              <a:rPr lang="es-ES_tradnl" sz="2400" dirty="0" smtClean="0">
                <a:solidFill>
                  <a:schemeClr val="accent6">
                    <a:lumMod val="75000"/>
                  </a:schemeClr>
                </a:solidFill>
                <a:latin typeface="Calibri" charset="0"/>
                <a:ea typeface="Calibri" charset="0"/>
                <a:cs typeface="Calibri" charset="0"/>
              </a:rPr>
              <a:t>)</a:t>
            </a:r>
            <a:endParaRPr lang="es-ES_tradnl" sz="2400" dirty="0"/>
          </a:p>
          <a:p>
            <a:pPr lvl="0">
              <a:lnSpc>
                <a:spcPts val="3060"/>
              </a:lnSpc>
              <a:spcBef>
                <a:spcPts val="750"/>
              </a:spcBef>
              <a:buClr>
                <a:srgbClr val="1B4072"/>
              </a:buClr>
              <a:buSzPts val="2800"/>
            </a:pPr>
            <a:r>
              <a:rPr lang="es-ES_tradnl" sz="2400" dirty="0">
                <a:solidFill>
                  <a:srgbClr val="1B4072"/>
                </a:solidFill>
                <a:latin typeface="Calibri"/>
                <a:ea typeface="Calibri"/>
                <a:cs typeface="Calibri"/>
                <a:sym typeface="Calibri"/>
              </a:rPr>
              <a:t>Psicólogo/a Escolar :</a:t>
            </a:r>
            <a:r>
              <a:rPr lang="es-ES_tradnl" sz="2400" dirty="0">
                <a:solidFill>
                  <a:srgbClr val="548135"/>
                </a:solidFill>
                <a:latin typeface="Calibri"/>
                <a:ea typeface="Calibri"/>
                <a:cs typeface="Calibri"/>
                <a:sym typeface="Calibri"/>
              </a:rPr>
              <a:t> </a:t>
            </a:r>
            <a:r>
              <a:rPr lang="en-US" sz="2400" dirty="0">
                <a:solidFill>
                  <a:srgbClr val="548135"/>
                </a:solidFill>
                <a:latin typeface="Calibri"/>
                <a:ea typeface="Calibri"/>
                <a:cs typeface="Calibri"/>
                <a:sym typeface="Calibri"/>
              </a:rPr>
              <a:t> Mary Kate Dorval (</a:t>
            </a:r>
            <a:r>
              <a:rPr lang="en-US" sz="2400" dirty="0" err="1">
                <a:solidFill>
                  <a:srgbClr val="548135"/>
                </a:solidFill>
                <a:latin typeface="Calibri"/>
                <a:ea typeface="Calibri"/>
                <a:cs typeface="Calibri"/>
                <a:sym typeface="Calibri"/>
              </a:rPr>
              <a:t>marykate_dorval@hcpss.org</a:t>
            </a:r>
            <a:r>
              <a:rPr lang="en-US" sz="2400" dirty="0">
                <a:solidFill>
                  <a:srgbClr val="548135"/>
                </a:solidFill>
                <a:latin typeface="Calibri"/>
                <a:ea typeface="Calibri"/>
                <a:cs typeface="Calibri"/>
                <a:sym typeface="Calibri"/>
              </a:rPr>
              <a:t>)</a:t>
            </a:r>
            <a:endParaRPr lang="es-ES_tradnl" sz="2400" dirty="0"/>
          </a:p>
          <a:p>
            <a:pPr lvl="0">
              <a:lnSpc>
                <a:spcPts val="3060"/>
              </a:lnSpc>
              <a:spcBef>
                <a:spcPts val="750"/>
              </a:spcBef>
              <a:buClr>
                <a:srgbClr val="1B4072"/>
              </a:buClr>
              <a:buSzPts val="2800"/>
            </a:pPr>
            <a:r>
              <a:rPr lang="es-ES_tradnl" sz="2400" dirty="0" smtClean="0">
                <a:solidFill>
                  <a:srgbClr val="1B4072"/>
                </a:solidFill>
                <a:latin typeface="Calibri"/>
                <a:ea typeface="Calibri"/>
                <a:cs typeface="Calibri"/>
                <a:sym typeface="Calibri"/>
              </a:rPr>
              <a:t>Enlace </a:t>
            </a:r>
            <a:r>
              <a:rPr lang="es-ES_tradnl" sz="2400" dirty="0">
                <a:solidFill>
                  <a:srgbClr val="1B4072"/>
                </a:solidFill>
                <a:latin typeface="Calibri"/>
                <a:ea typeface="Calibri"/>
                <a:cs typeface="Calibri"/>
                <a:sym typeface="Calibri"/>
              </a:rPr>
              <a:t>para el Logro Internacional: </a:t>
            </a:r>
            <a:r>
              <a:rPr lang="en-US" sz="2400" dirty="0">
                <a:solidFill>
                  <a:srgbClr val="548135"/>
                </a:solidFill>
                <a:latin typeface="Calibri"/>
                <a:ea typeface="Calibri"/>
                <a:cs typeface="Calibri"/>
                <a:sym typeface="Calibri"/>
              </a:rPr>
              <a:t> Sung Kim (</a:t>
            </a:r>
            <a:r>
              <a:rPr lang="en-US" sz="2400" dirty="0" err="1">
                <a:solidFill>
                  <a:srgbClr val="548135"/>
                </a:solidFill>
                <a:latin typeface="Calibri"/>
                <a:ea typeface="Calibri"/>
                <a:cs typeface="Calibri"/>
                <a:sym typeface="Calibri"/>
              </a:rPr>
              <a:t>sung_kim@hcpss.org</a:t>
            </a:r>
            <a:r>
              <a:rPr lang="en-US" sz="2400" dirty="0">
                <a:solidFill>
                  <a:srgbClr val="548135"/>
                </a:solidFill>
                <a:latin typeface="Calibri"/>
                <a:ea typeface="Calibri"/>
                <a:cs typeface="Calibri"/>
                <a:sym typeface="Calibri"/>
              </a:rPr>
              <a:t>)</a:t>
            </a:r>
            <a:endParaRPr lang="es-ES_tradnl" sz="2400" dirty="0">
              <a:solidFill>
                <a:srgbClr val="548135"/>
              </a:solidFill>
              <a:latin typeface="Calibri"/>
              <a:ea typeface="Calibri"/>
              <a:cs typeface="Calibri"/>
              <a:sym typeface="Calibri"/>
            </a:endParaRPr>
          </a:p>
          <a:p>
            <a:pPr marL="0" marR="0" lvl="0" indent="0" algn="l" rtl="0">
              <a:lnSpc>
                <a:spcPct val="100000"/>
              </a:lnSpc>
              <a:spcBef>
                <a:spcPts val="750"/>
              </a:spcBef>
              <a:spcAft>
                <a:spcPts val="0"/>
              </a:spcAft>
              <a:buClr>
                <a:schemeClr val="dk1"/>
              </a:buClr>
              <a:buSzPts val="2800"/>
              <a:buFont typeface="Arial"/>
              <a:buNone/>
            </a:pPr>
            <a:endParaRPr lang="es-ES_tradnl" sz="2800" dirty="0">
              <a:solidFill>
                <a:srgbClr val="548135"/>
              </a:solidFill>
              <a:latin typeface="Calibri"/>
              <a:ea typeface="Calibri"/>
              <a:cs typeface="Calibri"/>
              <a:sym typeface="Calibri"/>
            </a:endParaRPr>
          </a:p>
        </p:txBody>
      </p:sp>
      <p:sp>
        <p:nvSpPr>
          <p:cNvPr id="186" name="Google Shape;186;p21"/>
          <p:cNvSpPr txBox="1"/>
          <p:nvPr/>
        </p:nvSpPr>
        <p:spPr>
          <a:xfrm>
            <a:off x="0" y="4029423"/>
            <a:ext cx="9144000" cy="892552"/>
          </a:xfrm>
          <a:prstGeom prst="rect">
            <a:avLst/>
          </a:prstGeom>
          <a:solidFill>
            <a:srgbClr val="AF57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_tradnl" sz="2400" dirty="0">
                <a:solidFill>
                  <a:srgbClr val="FFFFFF"/>
                </a:solidFill>
                <a:latin typeface="Calibri"/>
                <a:ea typeface="Calibri"/>
                <a:cs typeface="Calibri"/>
                <a:sym typeface="Calibri"/>
              </a:rPr>
              <a:t>Más información: </a:t>
            </a:r>
            <a:br>
              <a:rPr lang="es-ES_tradnl" sz="2400" dirty="0">
                <a:solidFill>
                  <a:srgbClr val="FFFFFF"/>
                </a:solidFill>
                <a:latin typeface="Calibri"/>
                <a:ea typeface="Calibri"/>
                <a:cs typeface="Calibri"/>
                <a:sym typeface="Calibri"/>
              </a:rPr>
            </a:br>
            <a:r>
              <a:rPr lang="es-ES_tradnl" sz="2800" dirty="0" err="1">
                <a:solidFill>
                  <a:srgbClr val="FFFFFF"/>
                </a:solidFill>
                <a:latin typeface="Calibri"/>
                <a:ea typeface="Calibri"/>
                <a:cs typeface="Calibri"/>
                <a:sym typeface="Calibri"/>
              </a:rPr>
              <a:t>www.hcpss.org</a:t>
            </a:r>
            <a:r>
              <a:rPr lang="es-ES_tradnl" sz="2800" dirty="0">
                <a:solidFill>
                  <a:srgbClr val="FFFFFF"/>
                </a:solidFill>
                <a:latin typeface="Calibri"/>
                <a:ea typeface="Calibri"/>
                <a:cs typeface="Calibri"/>
                <a:sym typeface="Calibri"/>
              </a:rPr>
              <a:t>/</a:t>
            </a:r>
            <a:r>
              <a:rPr lang="es-ES_tradnl" sz="2800" dirty="0" err="1">
                <a:solidFill>
                  <a:srgbClr val="FFFFFF"/>
                </a:solidFill>
                <a:latin typeface="Calibri"/>
                <a:ea typeface="Calibri"/>
                <a:cs typeface="Calibri"/>
                <a:sym typeface="Calibri"/>
              </a:rPr>
              <a:t>supports</a:t>
            </a:r>
            <a:r>
              <a:rPr lang="es-ES_tradnl" sz="2800" dirty="0">
                <a:solidFill>
                  <a:srgbClr val="FFFFFF"/>
                </a:solidFill>
                <a:latin typeface="Calibri"/>
                <a:ea typeface="Calibri"/>
                <a:cs typeface="Calibri"/>
                <a:sym typeface="Calibri"/>
              </a:rPr>
              <a:t>/mental-</a:t>
            </a:r>
            <a:r>
              <a:rPr lang="es-ES_tradnl" sz="2800" dirty="0" err="1">
                <a:solidFill>
                  <a:srgbClr val="FFFFFF"/>
                </a:solidFill>
                <a:latin typeface="Calibri"/>
                <a:ea typeface="Calibri"/>
                <a:cs typeface="Calibri"/>
                <a:sym typeface="Calibri"/>
              </a:rPr>
              <a:t>health</a:t>
            </a:r>
            <a:r>
              <a:rPr lang="es-ES_tradnl" sz="2800" dirty="0">
                <a:solidFill>
                  <a:srgbClr val="FFFFFF"/>
                </a:solidFill>
                <a:latin typeface="Calibri"/>
                <a:ea typeface="Calibri"/>
                <a:cs typeface="Calibri"/>
                <a:sym typeface="Calibri"/>
              </a:rPr>
              <a:t>-</a:t>
            </a:r>
            <a:r>
              <a:rPr lang="es-ES_tradnl" sz="2800" dirty="0" err="1">
                <a:solidFill>
                  <a:srgbClr val="FFFFFF"/>
                </a:solidFill>
                <a:latin typeface="Calibri"/>
                <a:ea typeface="Calibri"/>
                <a:cs typeface="Calibri"/>
                <a:sym typeface="Calibri"/>
              </a:rPr>
              <a:t>wellness</a:t>
            </a:r>
            <a:endParaRPr lang="es-ES_tradnl" sz="2400" dirty="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2"/>
          <p:cNvSpPr/>
          <p:nvPr/>
        </p:nvSpPr>
        <p:spPr>
          <a:xfrm>
            <a:off x="2661555" y="3287721"/>
            <a:ext cx="3853543" cy="759209"/>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600">
              <a:solidFill>
                <a:schemeClr val="lt1"/>
              </a:solidFill>
              <a:latin typeface="Calibri"/>
              <a:ea typeface="Calibri"/>
              <a:cs typeface="Calibri"/>
              <a:sym typeface="Calibri"/>
            </a:endParaRPr>
          </a:p>
        </p:txBody>
      </p:sp>
      <p:sp>
        <p:nvSpPr>
          <p:cNvPr id="193" name="Google Shape;193;p22"/>
          <p:cNvSpPr/>
          <p:nvPr/>
        </p:nvSpPr>
        <p:spPr>
          <a:xfrm>
            <a:off x="424543" y="1868375"/>
            <a:ext cx="3853543" cy="1177245"/>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600">
              <a:solidFill>
                <a:schemeClr val="lt1"/>
              </a:solidFill>
              <a:latin typeface="Calibri"/>
              <a:ea typeface="Calibri"/>
              <a:cs typeface="Calibri"/>
              <a:sym typeface="Calibri"/>
            </a:endParaRPr>
          </a:p>
        </p:txBody>
      </p:sp>
      <p:sp>
        <p:nvSpPr>
          <p:cNvPr id="194" name="Google Shape;194;p22"/>
          <p:cNvSpPr/>
          <p:nvPr/>
        </p:nvSpPr>
        <p:spPr>
          <a:xfrm>
            <a:off x="4833257" y="1868375"/>
            <a:ext cx="3853543" cy="1177245"/>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600">
              <a:solidFill>
                <a:schemeClr val="lt1"/>
              </a:solidFill>
              <a:latin typeface="Calibri"/>
              <a:ea typeface="Calibri"/>
              <a:cs typeface="Calibri"/>
              <a:sym typeface="Calibri"/>
            </a:endParaRPr>
          </a:p>
        </p:txBody>
      </p:sp>
      <p:pic>
        <p:nvPicPr>
          <p:cNvPr id="195" name="Google Shape;195;p22"/>
          <p:cNvPicPr preferRelativeResize="0"/>
          <p:nvPr/>
        </p:nvPicPr>
        <p:blipFill rotWithShape="1">
          <a:blip r:embed="rId3">
            <a:alphaModFix/>
          </a:blip>
          <a:srcRect/>
          <a:stretch/>
        </p:blipFill>
        <p:spPr>
          <a:xfrm>
            <a:off x="2682688" y="14203"/>
            <a:ext cx="3772084" cy="1652092"/>
          </a:xfrm>
          <a:prstGeom prst="rect">
            <a:avLst/>
          </a:prstGeom>
          <a:noFill/>
          <a:ln>
            <a:noFill/>
          </a:ln>
        </p:spPr>
      </p:pic>
      <p:sp>
        <p:nvSpPr>
          <p:cNvPr id="196" name="Google Shape;196;p22"/>
          <p:cNvSpPr/>
          <p:nvPr/>
        </p:nvSpPr>
        <p:spPr>
          <a:xfrm>
            <a:off x="424543" y="1758738"/>
            <a:ext cx="3853543" cy="1077218"/>
          </a:xfrm>
          <a:prstGeom prst="rect">
            <a:avLst/>
          </a:prstGeom>
          <a:noFill/>
          <a:ln>
            <a:noFill/>
          </a:ln>
        </p:spPr>
        <p:txBody>
          <a:bodyPr spcFirstLastPara="1" wrap="square" lIns="91425" tIns="45700" rIns="91425" bIns="45700" anchor="t" anchorCtr="0">
            <a:noAutofit/>
          </a:bodyPr>
          <a:lstStyle/>
          <a:p>
            <a:pPr lvl="0" algn="ctr">
              <a:lnSpc>
                <a:spcPts val="3440"/>
              </a:lnSpc>
            </a:pPr>
            <a:r>
              <a:rPr lang="es-ES_tradnl" sz="3200" b="1" dirty="0">
                <a:solidFill>
                  <a:schemeClr val="dk1"/>
                </a:solidFill>
                <a:latin typeface="Calibri"/>
                <a:ea typeface="Calibri"/>
                <a:cs typeface="Calibri"/>
                <a:sym typeface="Calibri"/>
              </a:rPr>
              <a:t>Sistema de información del estudiante </a:t>
            </a:r>
            <a:r>
              <a:rPr lang="es-ES_tradnl" sz="3200" b="1" i="1" dirty="0" err="1">
                <a:solidFill>
                  <a:schemeClr val="dk1"/>
                </a:solidFill>
                <a:latin typeface="Calibri"/>
                <a:ea typeface="Calibri"/>
                <a:cs typeface="Calibri"/>
                <a:sym typeface="Calibri"/>
              </a:rPr>
              <a:t>Synergy</a:t>
            </a:r>
            <a:endParaRPr lang="es-ES_tradnl" sz="3200" b="1" dirty="0">
              <a:solidFill>
                <a:schemeClr val="dk1"/>
              </a:solidFill>
              <a:latin typeface="Calibri"/>
              <a:ea typeface="Calibri"/>
              <a:cs typeface="Calibri"/>
              <a:sym typeface="Calibri"/>
            </a:endParaRPr>
          </a:p>
        </p:txBody>
      </p:sp>
      <p:sp>
        <p:nvSpPr>
          <p:cNvPr id="197" name="Google Shape;197;p22"/>
          <p:cNvSpPr/>
          <p:nvPr/>
        </p:nvSpPr>
        <p:spPr>
          <a:xfrm>
            <a:off x="4833257" y="1950892"/>
            <a:ext cx="3853543"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_tradnl" sz="3200" b="1" dirty="0">
                <a:solidFill>
                  <a:schemeClr val="dk1"/>
                </a:solidFill>
                <a:latin typeface="Calibri"/>
                <a:ea typeface="Calibri"/>
                <a:cs typeface="Calibri"/>
                <a:sym typeface="Calibri"/>
              </a:rPr>
              <a:t>Sistema de aprendizaje </a:t>
            </a:r>
            <a:r>
              <a:rPr lang="es-ES_tradnl" sz="3200" b="1" i="1" dirty="0" err="1">
                <a:solidFill>
                  <a:schemeClr val="dk1"/>
                </a:solidFill>
                <a:latin typeface="Calibri"/>
                <a:ea typeface="Calibri"/>
                <a:cs typeface="Calibri"/>
                <a:sym typeface="Calibri"/>
              </a:rPr>
              <a:t>Canvas</a:t>
            </a:r>
            <a:endParaRPr lang="es-ES_tradnl" sz="3200" b="1" dirty="0">
              <a:solidFill>
                <a:schemeClr val="dk1"/>
              </a:solidFill>
              <a:latin typeface="Calibri"/>
              <a:ea typeface="Calibri"/>
              <a:cs typeface="Calibri"/>
              <a:sym typeface="Calibri"/>
            </a:endParaRPr>
          </a:p>
        </p:txBody>
      </p:sp>
      <p:sp>
        <p:nvSpPr>
          <p:cNvPr id="198" name="Google Shape;198;p22"/>
          <p:cNvSpPr/>
          <p:nvPr/>
        </p:nvSpPr>
        <p:spPr>
          <a:xfrm>
            <a:off x="5939664" y="1650810"/>
            <a:ext cx="223138" cy="3000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_tradnl" sz="1350">
                <a:solidFill>
                  <a:schemeClr val="dk1"/>
                </a:solidFill>
                <a:latin typeface="Calibri"/>
                <a:ea typeface="Calibri"/>
                <a:cs typeface="Calibri"/>
                <a:sym typeface="Calibri"/>
              </a:rPr>
              <a:t> </a:t>
            </a:r>
            <a:endParaRPr lang="es-ES_tradnl"/>
          </a:p>
        </p:txBody>
      </p:sp>
      <p:sp>
        <p:nvSpPr>
          <p:cNvPr id="199" name="Google Shape;199;p22">
            <a:hlinkClick r:id="rId4"/>
          </p:cNvPr>
          <p:cNvSpPr txBox="1"/>
          <p:nvPr/>
        </p:nvSpPr>
        <p:spPr>
          <a:xfrm>
            <a:off x="1273627" y="4161499"/>
            <a:ext cx="6858000" cy="702957"/>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s-ES_tradnl" sz="4000" b="1">
                <a:solidFill>
                  <a:srgbClr val="C86500"/>
                </a:solidFill>
                <a:latin typeface="Calibri"/>
                <a:ea typeface="Calibri"/>
                <a:cs typeface="Calibri"/>
                <a:sym typeface="Calibri"/>
              </a:rPr>
              <a:t>www.hcpss.org/connect</a:t>
            </a:r>
            <a:endParaRPr lang="es-ES_tradnl"/>
          </a:p>
        </p:txBody>
      </p:sp>
      <p:sp>
        <p:nvSpPr>
          <p:cNvPr id="200" name="Google Shape;200;p22"/>
          <p:cNvSpPr/>
          <p:nvPr/>
        </p:nvSpPr>
        <p:spPr>
          <a:xfrm>
            <a:off x="2661555" y="3351558"/>
            <a:ext cx="3853543"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_tradnl" sz="3200" b="1" dirty="0">
                <a:solidFill>
                  <a:schemeClr val="dk1"/>
                </a:solidFill>
                <a:latin typeface="Calibri"/>
                <a:ea typeface="Calibri"/>
                <a:cs typeface="Calibri"/>
                <a:sym typeface="Calibri"/>
              </a:rPr>
              <a:t>Archivo Familiar</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3551</Words>
  <Application>Microsoft Macintosh PowerPoint</Application>
  <PresentationFormat>On-screen Show (16:9)</PresentationFormat>
  <Paragraphs>396</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Raleway</vt:lpstr>
      <vt:lpstr>SimSun</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Kang</dc:creator>
  <cp:lastModifiedBy>Microsoft Office User</cp:lastModifiedBy>
  <cp:revision>30</cp:revision>
  <dcterms:modified xsi:type="dcterms:W3CDTF">2020-09-17T12:31:30Z</dcterms:modified>
</cp:coreProperties>
</file>